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6858000" cx="12192000"/>
  <p:notesSz cx="6858000" cy="9144000"/>
  <p:embeddedFontLst>
    <p:embeddedFont>
      <p:font typeface="Lustria"/>
      <p:regular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5" roundtripDataSignature="AMtx7miqDeVz7Ny35hD2vaZnSjA6PxH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customschemas.google.com/relationships/presentationmetadata" Target="metadata"/><Relationship Id="rId14" Type="http://schemas.openxmlformats.org/officeDocument/2006/relationships/font" Target="fonts/Lustria-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Cadeem</a:t>
            </a:r>
            <a:endParaRPr/>
          </a:p>
        </p:txBody>
      </p:sp>
      <p:sp>
        <p:nvSpPr>
          <p:cNvPr id="142" name="Google Shape;14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Our dashboard tries to show in a dynamic way the neighbourhoods and specific areas where the most accidents and car thefts occur in Toronto. This would be very interesting for anyone who drives in the GTA. Thanks to our visualizations this person can see in which areas he should be more careful about leaving his car </a:t>
            </a:r>
            <a:r>
              <a:rPr lang="en-US"/>
              <a:t>unattended and in which areas he should be driving more carefully to avoid any accidents. (Cadeem)</a:t>
            </a:r>
            <a:endParaRPr/>
          </a:p>
        </p:txBody>
      </p:sp>
      <p:sp>
        <p:nvSpPr>
          <p:cNvPr id="150" name="Google Shape;15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Cadeem</a:t>
            </a:r>
            <a:endParaRPr/>
          </a:p>
        </p:txBody>
      </p:sp>
      <p:sp>
        <p:nvSpPr>
          <p:cNvPr id="159" name="Google Shape;15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e72ef00e50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e72ef00e5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Diego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We obtained our original databases from the Toronto Police Service website. We decided to work with the data of all car thefts and car accidents that happened in the GTA from 2018 to 2023, Our files were relatively heavy as you can see in the slide since they contained information for the last 15 years but we decided to work with a shorter dataset and that’s why we only decided to work with the timeframe mentioned before. One challenge that we face with these datasets was incomplete information. For example, we wanted to include in our visuals if the accidents happened because the driver had been drinking alcohol but this information was not complete for every single record. The same happened with other fields like for instance there was a field indicating if the driver was speeding but again it was incomplete for the majority of records. Therefore, we decided to not work with these fields which could have been interesting if the data had been complete.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e72ef00e50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e72ef00e5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Diego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For our data cleaning we used python and the libraries pathlib and pandas to read and remove all unnecessary information from the original excel files that we obtained from the Toronto Police Service Website. Additionally, we also used </a:t>
            </a:r>
            <a:r>
              <a:rPr lang="en-US"/>
              <a:t>python</a:t>
            </a:r>
            <a:r>
              <a:rPr lang="en-US"/>
              <a:t> to create the json files that we used for our data visualization </a:t>
            </a:r>
            <a:r>
              <a:rPr lang="en-US"/>
              <a:t>and</a:t>
            </a:r>
            <a:r>
              <a:rPr lang="en-US"/>
              <a:t> we used the library sqlalchemy to create a copy of our clean databases in sqlite format.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For our data storage as I mentioned before we used sqlite and json and lastly for out visualizations we used javascript supported by an html and we used libraries that we haven’t </a:t>
            </a:r>
            <a:r>
              <a:rPr lang="en-US"/>
              <a:t>explored in class such as google visualization and chart.js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e72ef00e50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e72ef00e5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Andrea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e72ef00e50_0_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e72ef00e50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Andrea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e72ef00e50_0_1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e72ef00e50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Andrea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e72ef00e50_0_1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e72ef00e50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Cadeem</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5"/>
          <p:cNvSpPr txBox="1"/>
          <p:nvPr>
            <p:ph type="ctrTitle"/>
          </p:nvPr>
        </p:nvSpPr>
        <p:spPr>
          <a:xfrm>
            <a:off x="1370693" y="1769540"/>
            <a:ext cx="9440034" cy="1828801"/>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5400"/>
              <a:buFont typeface="Lustria"/>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5"/>
          <p:cNvSpPr txBox="1"/>
          <p:nvPr>
            <p:ph idx="1" type="subTitle"/>
          </p:nvPr>
        </p:nvSpPr>
        <p:spPr>
          <a:xfrm>
            <a:off x="1370693" y="3598339"/>
            <a:ext cx="9440034" cy="1049867"/>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lvl="0" algn="ctr">
              <a:spcBef>
                <a:spcPts val="400"/>
              </a:spcBef>
              <a:spcAft>
                <a:spcPts val="0"/>
              </a:spcAft>
              <a:buSzPts val="1400"/>
              <a:buNone/>
              <a:defRPr>
                <a:solidFill>
                  <a:schemeClr val="lt1"/>
                </a:solidFill>
              </a:defRPr>
            </a:lvl1pPr>
            <a:lvl2pPr lvl="1" algn="ctr">
              <a:spcBef>
                <a:spcPts val="600"/>
              </a:spcBef>
              <a:spcAft>
                <a:spcPts val="0"/>
              </a:spcAft>
              <a:buSzPts val="1260"/>
              <a:buNone/>
              <a:defRPr>
                <a:solidFill>
                  <a:schemeClr val="lt1"/>
                </a:solidFill>
              </a:defRPr>
            </a:lvl2pPr>
            <a:lvl3pPr lvl="2" algn="ctr">
              <a:spcBef>
                <a:spcPts val="600"/>
              </a:spcBef>
              <a:spcAft>
                <a:spcPts val="0"/>
              </a:spcAft>
              <a:buSzPts val="1120"/>
              <a:buNone/>
              <a:defRPr>
                <a:solidFill>
                  <a:schemeClr val="lt1"/>
                </a:solidFill>
              </a:defRPr>
            </a:lvl3pPr>
            <a:lvl4pPr lvl="3" algn="ctr">
              <a:spcBef>
                <a:spcPts val="600"/>
              </a:spcBef>
              <a:spcAft>
                <a:spcPts val="0"/>
              </a:spcAft>
              <a:buSzPts val="980"/>
              <a:buNone/>
              <a:defRPr>
                <a:solidFill>
                  <a:schemeClr val="lt1"/>
                </a:solidFill>
              </a:defRPr>
            </a:lvl4pPr>
            <a:lvl5pPr lvl="4" algn="ctr">
              <a:spcBef>
                <a:spcPts val="600"/>
              </a:spcBef>
              <a:spcAft>
                <a:spcPts val="0"/>
              </a:spcAft>
              <a:buSzPts val="980"/>
              <a:buNone/>
              <a:defRPr>
                <a:solidFill>
                  <a:schemeClr val="lt1"/>
                </a:solidFill>
              </a:defRPr>
            </a:lvl5pPr>
            <a:lvl6pPr lvl="5" algn="ctr">
              <a:spcBef>
                <a:spcPts val="600"/>
              </a:spcBef>
              <a:spcAft>
                <a:spcPts val="0"/>
              </a:spcAft>
              <a:buSzPts val="980"/>
              <a:buNone/>
              <a:defRPr>
                <a:solidFill>
                  <a:schemeClr val="lt1"/>
                </a:solidFill>
              </a:defRPr>
            </a:lvl6pPr>
            <a:lvl7pPr lvl="6" algn="ctr">
              <a:spcBef>
                <a:spcPts val="600"/>
              </a:spcBef>
              <a:spcAft>
                <a:spcPts val="0"/>
              </a:spcAft>
              <a:buSzPts val="980"/>
              <a:buNone/>
              <a:defRPr>
                <a:solidFill>
                  <a:schemeClr val="lt1"/>
                </a:solidFill>
              </a:defRPr>
            </a:lvl7pPr>
            <a:lvl8pPr lvl="7" algn="ctr">
              <a:spcBef>
                <a:spcPts val="600"/>
              </a:spcBef>
              <a:spcAft>
                <a:spcPts val="0"/>
              </a:spcAft>
              <a:buSzPts val="980"/>
              <a:buNone/>
              <a:defRPr>
                <a:solidFill>
                  <a:schemeClr val="lt1"/>
                </a:solidFill>
              </a:defRPr>
            </a:lvl8pPr>
            <a:lvl9pPr lvl="8" algn="ctr">
              <a:spcBef>
                <a:spcPts val="600"/>
              </a:spcBef>
              <a:spcAft>
                <a:spcPts val="600"/>
              </a:spcAft>
              <a:buSzPts val="980"/>
              <a:buNone/>
              <a:defRPr>
                <a:solidFill>
                  <a:schemeClr val="lt1"/>
                </a:solidFill>
              </a:defRPr>
            </a:lvl9pPr>
          </a:lstStyle>
          <a:p/>
        </p:txBody>
      </p:sp>
      <p:sp>
        <p:nvSpPr>
          <p:cNvPr id="14" name="Google Shape;14;p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5"/>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1" name="Shape 71"/>
        <p:cNvGrpSpPr/>
        <p:nvPr/>
      </p:nvGrpSpPr>
      <p:grpSpPr>
        <a:xfrm>
          <a:off x="0" y="0"/>
          <a:ext cx="0" cy="0"/>
          <a:chOff x="0" y="0"/>
          <a:chExt cx="0" cy="0"/>
        </a:xfrm>
      </p:grpSpPr>
      <p:pic>
        <p:nvPicPr>
          <p:cNvPr descr="Slate-V2-HD-panoPhotoInset.png" id="72" name="Google Shape;72;p14"/>
          <p:cNvPicPr preferRelativeResize="0"/>
          <p:nvPr/>
        </p:nvPicPr>
        <p:blipFill rotWithShape="1">
          <a:blip r:embed="rId2">
            <a:alphaModFix/>
          </a:blip>
          <a:srcRect b="0" l="0" r="0" t="0"/>
          <a:stretch/>
        </p:blipFill>
        <p:spPr>
          <a:xfrm>
            <a:off x="1013883" y="547807"/>
            <a:ext cx="10141799" cy="3816806"/>
          </a:xfrm>
          <a:prstGeom prst="rect">
            <a:avLst/>
          </a:prstGeom>
          <a:noFill/>
          <a:ln>
            <a:noFill/>
          </a:ln>
        </p:spPr>
      </p:pic>
      <p:sp>
        <p:nvSpPr>
          <p:cNvPr id="73" name="Google Shape;73;p14"/>
          <p:cNvSpPr txBox="1"/>
          <p:nvPr>
            <p:ph type="title"/>
          </p:nvPr>
        </p:nvSpPr>
        <p:spPr>
          <a:xfrm>
            <a:off x="913806" y="4565255"/>
            <a:ext cx="10355326" cy="54347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2800"/>
              <a:buFont typeface="Lustria"/>
              <a:buNone/>
              <a:defRPr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4"/>
          <p:cNvSpPr/>
          <p:nvPr>
            <p:ph idx="2" type="pic"/>
          </p:nvPr>
        </p:nvSpPr>
        <p:spPr>
          <a:xfrm>
            <a:off x="1169349" y="695009"/>
            <a:ext cx="9845346" cy="3525671"/>
          </a:xfrm>
          <a:prstGeom prst="rect">
            <a:avLst/>
          </a:prstGeom>
          <a:noFill/>
          <a:ln>
            <a:noFill/>
          </a:ln>
          <a:effectLst>
            <a:outerShdw blurRad="38100" dir="4440000" dist="25400">
              <a:srgbClr val="000000">
                <a:alpha val="35686"/>
              </a:srgbClr>
            </a:outerShdw>
          </a:effectLst>
        </p:spPr>
      </p:sp>
      <p:sp>
        <p:nvSpPr>
          <p:cNvPr id="75" name="Google Shape;75;p14"/>
          <p:cNvSpPr txBox="1"/>
          <p:nvPr>
            <p:ph idx="1" type="body"/>
          </p:nvPr>
        </p:nvSpPr>
        <p:spPr>
          <a:xfrm>
            <a:off x="913795" y="5108728"/>
            <a:ext cx="10353762" cy="6824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76" name="Google Shape;76;p1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4"/>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9" name="Shape 79"/>
        <p:cNvGrpSpPr/>
        <p:nvPr/>
      </p:nvGrpSpPr>
      <p:grpSpPr>
        <a:xfrm>
          <a:off x="0" y="0"/>
          <a:ext cx="0" cy="0"/>
          <a:chOff x="0" y="0"/>
          <a:chExt cx="0" cy="0"/>
        </a:xfrm>
      </p:grpSpPr>
      <p:sp>
        <p:nvSpPr>
          <p:cNvPr id="80" name="Google Shape;80;p15"/>
          <p:cNvSpPr txBox="1"/>
          <p:nvPr>
            <p:ph type="title"/>
          </p:nvPr>
        </p:nvSpPr>
        <p:spPr>
          <a:xfrm>
            <a:off x="913795" y="608437"/>
            <a:ext cx="10353762" cy="353434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5"/>
          <p:cNvSpPr txBox="1"/>
          <p:nvPr>
            <p:ph idx="1" type="body"/>
          </p:nvPr>
        </p:nvSpPr>
        <p:spPr>
          <a:xfrm>
            <a:off x="913794" y="4295180"/>
            <a:ext cx="10353763" cy="150182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2" name="Google Shape;82;p1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5"/>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5" name="Shape 85"/>
        <p:cNvGrpSpPr/>
        <p:nvPr/>
      </p:nvGrpSpPr>
      <p:grpSpPr>
        <a:xfrm>
          <a:off x="0" y="0"/>
          <a:ext cx="0" cy="0"/>
          <a:chOff x="0" y="0"/>
          <a:chExt cx="0" cy="0"/>
        </a:xfrm>
      </p:grpSpPr>
      <p:sp>
        <p:nvSpPr>
          <p:cNvPr id="86" name="Google Shape;86;p16"/>
          <p:cNvSpPr txBox="1"/>
          <p:nvPr>
            <p:ph type="title"/>
          </p:nvPr>
        </p:nvSpPr>
        <p:spPr>
          <a:xfrm>
            <a:off x="1446212" y="609600"/>
            <a:ext cx="9302752" cy="299290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6"/>
          <p:cNvSpPr txBox="1"/>
          <p:nvPr>
            <p:ph idx="1" type="body"/>
          </p:nvPr>
        </p:nvSpPr>
        <p:spPr>
          <a:xfrm>
            <a:off x="1720644" y="3610032"/>
            <a:ext cx="8752299" cy="532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r">
              <a:spcBef>
                <a:spcPts val="280"/>
              </a:spcBef>
              <a:spcAft>
                <a:spcPts val="0"/>
              </a:spcAft>
              <a:buSzPts val="980"/>
              <a:buNone/>
              <a:defRPr sz="14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8" name="Google Shape;88;p16"/>
          <p:cNvSpPr txBox="1"/>
          <p:nvPr>
            <p:ph idx="2" type="body"/>
          </p:nvPr>
        </p:nvSpPr>
        <p:spPr>
          <a:xfrm>
            <a:off x="913794" y="4304353"/>
            <a:ext cx="10353763" cy="148949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9" name="Google Shape;89;p1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6"/>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16"/>
          <p:cNvSpPr txBox="1"/>
          <p:nvPr/>
        </p:nvSpPr>
        <p:spPr>
          <a:xfrm>
            <a:off x="990600" y="88479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Lustria"/>
              <a:buNone/>
            </a:pPr>
            <a:r>
              <a:rPr b="0" lang="en-US" sz="8000" cap="none">
                <a:solidFill>
                  <a:schemeClr val="lt1"/>
                </a:solidFill>
                <a:latin typeface="Lustria"/>
                <a:ea typeface="Lustria"/>
                <a:cs typeface="Lustria"/>
                <a:sym typeface="Lustria"/>
              </a:rPr>
              <a:t>“</a:t>
            </a:r>
            <a:endParaRPr/>
          </a:p>
        </p:txBody>
      </p:sp>
      <p:sp>
        <p:nvSpPr>
          <p:cNvPr id="93" name="Google Shape;93;p16"/>
          <p:cNvSpPr txBox="1"/>
          <p:nvPr/>
        </p:nvSpPr>
        <p:spPr>
          <a:xfrm>
            <a:off x="10504716" y="2928258"/>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Lustria"/>
              <a:buNone/>
            </a:pPr>
            <a:r>
              <a:rPr b="0" lang="en-US" sz="8000" cap="none">
                <a:solidFill>
                  <a:schemeClr val="lt1"/>
                </a:solidFill>
                <a:latin typeface="Lustria"/>
                <a:ea typeface="Lustria"/>
                <a:cs typeface="Lustria"/>
                <a:sym typeface="Lustria"/>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4" name="Shape 94"/>
        <p:cNvGrpSpPr/>
        <p:nvPr/>
      </p:nvGrpSpPr>
      <p:grpSpPr>
        <a:xfrm>
          <a:off x="0" y="0"/>
          <a:ext cx="0" cy="0"/>
          <a:chOff x="0" y="0"/>
          <a:chExt cx="0" cy="0"/>
        </a:xfrm>
      </p:grpSpPr>
      <p:sp>
        <p:nvSpPr>
          <p:cNvPr id="95" name="Google Shape;95;p17"/>
          <p:cNvSpPr txBox="1"/>
          <p:nvPr>
            <p:ph type="title"/>
          </p:nvPr>
        </p:nvSpPr>
        <p:spPr>
          <a:xfrm>
            <a:off x="913794" y="2126942"/>
            <a:ext cx="10353763" cy="2511835"/>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7"/>
          <p:cNvSpPr txBox="1"/>
          <p:nvPr>
            <p:ph idx="1" type="body"/>
          </p:nvPr>
        </p:nvSpPr>
        <p:spPr>
          <a:xfrm>
            <a:off x="913784" y="4650556"/>
            <a:ext cx="10352199" cy="114064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97" name="Google Shape;97;p1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7"/>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1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0" name="Shape 100"/>
        <p:cNvGrpSpPr/>
        <p:nvPr/>
      </p:nvGrpSpPr>
      <p:grpSpPr>
        <a:xfrm>
          <a:off x="0" y="0"/>
          <a:ext cx="0" cy="0"/>
          <a:chOff x="0" y="0"/>
          <a:chExt cx="0" cy="0"/>
        </a:xfrm>
      </p:grpSpPr>
      <p:sp>
        <p:nvSpPr>
          <p:cNvPr id="101" name="Google Shape;101;p18"/>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8"/>
          <p:cNvSpPr txBox="1"/>
          <p:nvPr>
            <p:ph idx="1" type="body"/>
          </p:nvPr>
        </p:nvSpPr>
        <p:spPr>
          <a:xfrm>
            <a:off x="913795" y="1885950"/>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3" name="Google Shape;103;p18"/>
          <p:cNvSpPr txBox="1"/>
          <p:nvPr>
            <p:ph idx="2" type="body"/>
          </p:nvPr>
        </p:nvSpPr>
        <p:spPr>
          <a:xfrm>
            <a:off x="913795" y="2571750"/>
            <a:ext cx="3300984" cy="32194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4" name="Google Shape;104;p18"/>
          <p:cNvSpPr txBox="1"/>
          <p:nvPr>
            <p:ph idx="3" type="body"/>
          </p:nvPr>
        </p:nvSpPr>
        <p:spPr>
          <a:xfrm>
            <a:off x="4446711" y="1885950"/>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5" name="Google Shape;105;p18"/>
          <p:cNvSpPr txBox="1"/>
          <p:nvPr>
            <p:ph idx="4" type="body"/>
          </p:nvPr>
        </p:nvSpPr>
        <p:spPr>
          <a:xfrm>
            <a:off x="4441435" y="2571750"/>
            <a:ext cx="3300984" cy="32194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6" name="Google Shape;106;p18"/>
          <p:cNvSpPr txBox="1"/>
          <p:nvPr>
            <p:ph idx="5" type="body"/>
          </p:nvPr>
        </p:nvSpPr>
        <p:spPr>
          <a:xfrm>
            <a:off x="7966572" y="1885950"/>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7" name="Google Shape;107;p18"/>
          <p:cNvSpPr txBox="1"/>
          <p:nvPr>
            <p:ph idx="6" type="body"/>
          </p:nvPr>
        </p:nvSpPr>
        <p:spPr>
          <a:xfrm>
            <a:off x="7966572" y="2571750"/>
            <a:ext cx="3300984" cy="32194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8" name="Google Shape;108;p1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8"/>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1" name="Shape 111"/>
        <p:cNvGrpSpPr/>
        <p:nvPr/>
      </p:nvGrpSpPr>
      <p:grpSpPr>
        <a:xfrm>
          <a:off x="0" y="0"/>
          <a:ext cx="0" cy="0"/>
          <a:chOff x="0" y="0"/>
          <a:chExt cx="0" cy="0"/>
        </a:xfrm>
      </p:grpSpPr>
      <p:pic>
        <p:nvPicPr>
          <p:cNvPr descr="Slate-V2-HD-3colPhotoInset.png" id="112" name="Google Shape;112;p19"/>
          <p:cNvPicPr preferRelativeResize="0"/>
          <p:nvPr/>
        </p:nvPicPr>
        <p:blipFill rotWithShape="1">
          <a:blip r:embed="rId2">
            <a:alphaModFix/>
          </a:blip>
          <a:srcRect b="0" l="0" r="0" t="0"/>
          <a:stretch/>
        </p:blipFill>
        <p:spPr>
          <a:xfrm>
            <a:off x="897962" y="1818214"/>
            <a:ext cx="3339972" cy="1847851"/>
          </a:xfrm>
          <a:prstGeom prst="rect">
            <a:avLst/>
          </a:prstGeom>
          <a:noFill/>
          <a:ln>
            <a:noFill/>
          </a:ln>
        </p:spPr>
      </p:pic>
      <p:pic>
        <p:nvPicPr>
          <p:cNvPr descr="Slate-V2-HD-3colPhotoInset.png" id="113" name="Google Shape;113;p19"/>
          <p:cNvPicPr preferRelativeResize="0"/>
          <p:nvPr/>
        </p:nvPicPr>
        <p:blipFill rotWithShape="1">
          <a:blip r:embed="rId2">
            <a:alphaModFix/>
          </a:blip>
          <a:srcRect b="0" l="0" r="0" t="0"/>
          <a:stretch/>
        </p:blipFill>
        <p:spPr>
          <a:xfrm>
            <a:off x="4403800" y="1818214"/>
            <a:ext cx="3339972" cy="1847851"/>
          </a:xfrm>
          <a:prstGeom prst="rect">
            <a:avLst/>
          </a:prstGeom>
          <a:noFill/>
          <a:ln>
            <a:noFill/>
          </a:ln>
        </p:spPr>
      </p:pic>
      <p:pic>
        <p:nvPicPr>
          <p:cNvPr descr="Slate-V2-HD-3colPhotoInset.png" id="114" name="Google Shape;114;p19"/>
          <p:cNvPicPr preferRelativeResize="0"/>
          <p:nvPr/>
        </p:nvPicPr>
        <p:blipFill rotWithShape="1">
          <a:blip r:embed="rId2">
            <a:alphaModFix/>
          </a:blip>
          <a:srcRect b="0" l="0" r="0" t="0"/>
          <a:stretch/>
        </p:blipFill>
        <p:spPr>
          <a:xfrm>
            <a:off x="7936051" y="1818214"/>
            <a:ext cx="3339972" cy="1847851"/>
          </a:xfrm>
          <a:prstGeom prst="rect">
            <a:avLst/>
          </a:prstGeom>
          <a:noFill/>
          <a:ln>
            <a:noFill/>
          </a:ln>
        </p:spPr>
      </p:pic>
      <p:sp>
        <p:nvSpPr>
          <p:cNvPr id="115" name="Google Shape;115;p19"/>
          <p:cNvSpPr txBox="1"/>
          <p:nvPr>
            <p:ph type="title"/>
          </p:nvPr>
        </p:nvSpPr>
        <p:spPr>
          <a:xfrm>
            <a:off x="913794" y="609600"/>
            <a:ext cx="10353763"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9"/>
          <p:cNvSpPr txBox="1"/>
          <p:nvPr>
            <p:ph idx="1" type="body"/>
          </p:nvPr>
        </p:nvSpPr>
        <p:spPr>
          <a:xfrm>
            <a:off x="913795"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17" name="Google Shape;117;p19"/>
          <p:cNvSpPr/>
          <p:nvPr>
            <p:ph idx="2" type="pic"/>
          </p:nvPr>
        </p:nvSpPr>
        <p:spPr>
          <a:xfrm>
            <a:off x="1018102" y="1938918"/>
            <a:ext cx="3092368" cy="1602954"/>
          </a:xfrm>
          <a:prstGeom prst="roundRect">
            <a:avLst>
              <a:gd fmla="val 1858" name="adj"/>
            </a:avLst>
          </a:prstGeom>
          <a:noFill/>
          <a:ln>
            <a:noFill/>
          </a:ln>
          <a:effectLst>
            <a:outerShdw blurRad="38100" dir="4440000" dist="25400">
              <a:srgbClr val="000000">
                <a:alpha val="35686"/>
              </a:srgbClr>
            </a:outerShdw>
          </a:effectLst>
        </p:spPr>
      </p:sp>
      <p:sp>
        <p:nvSpPr>
          <p:cNvPr id="118" name="Google Shape;118;p19"/>
          <p:cNvSpPr txBox="1"/>
          <p:nvPr>
            <p:ph idx="3" type="body"/>
          </p:nvPr>
        </p:nvSpPr>
        <p:spPr>
          <a:xfrm>
            <a:off x="913795" y="4480368"/>
            <a:ext cx="3300984" cy="13108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19" name="Google Shape;119;p19"/>
          <p:cNvSpPr txBox="1"/>
          <p:nvPr>
            <p:ph idx="4" type="body"/>
          </p:nvPr>
        </p:nvSpPr>
        <p:spPr>
          <a:xfrm>
            <a:off x="4442788"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0" name="Google Shape;120;p19"/>
          <p:cNvSpPr/>
          <p:nvPr>
            <p:ph idx="5" type="pic"/>
          </p:nvPr>
        </p:nvSpPr>
        <p:spPr>
          <a:xfrm>
            <a:off x="4545743" y="1939094"/>
            <a:ext cx="3092368" cy="1608164"/>
          </a:xfrm>
          <a:prstGeom prst="roundRect">
            <a:avLst>
              <a:gd fmla="val 1858" name="adj"/>
            </a:avLst>
          </a:prstGeom>
          <a:noFill/>
          <a:ln>
            <a:noFill/>
          </a:ln>
          <a:effectLst>
            <a:outerShdw blurRad="38100" dir="4440000" dist="25400">
              <a:srgbClr val="000000">
                <a:alpha val="35686"/>
              </a:srgbClr>
            </a:outerShdw>
          </a:effectLst>
        </p:spPr>
      </p:sp>
      <p:sp>
        <p:nvSpPr>
          <p:cNvPr id="121" name="Google Shape;121;p19"/>
          <p:cNvSpPr txBox="1"/>
          <p:nvPr>
            <p:ph idx="6" type="body"/>
          </p:nvPr>
        </p:nvSpPr>
        <p:spPr>
          <a:xfrm>
            <a:off x="4441435" y="4480367"/>
            <a:ext cx="3300984" cy="13108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2" name="Google Shape;122;p19"/>
          <p:cNvSpPr txBox="1"/>
          <p:nvPr>
            <p:ph idx="7" type="body"/>
          </p:nvPr>
        </p:nvSpPr>
        <p:spPr>
          <a:xfrm>
            <a:off x="7966697"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3" name="Google Shape;123;p19"/>
          <p:cNvSpPr/>
          <p:nvPr>
            <p:ph idx="8" type="pic"/>
          </p:nvPr>
        </p:nvSpPr>
        <p:spPr>
          <a:xfrm>
            <a:off x="8075698" y="1934432"/>
            <a:ext cx="3092368" cy="1607294"/>
          </a:xfrm>
          <a:prstGeom prst="roundRect">
            <a:avLst>
              <a:gd fmla="val 1858" name="adj"/>
            </a:avLst>
          </a:prstGeom>
          <a:noFill/>
          <a:ln>
            <a:noFill/>
          </a:ln>
          <a:effectLst>
            <a:outerShdw blurRad="38100" dir="4440000" dist="25400">
              <a:srgbClr val="000000">
                <a:alpha val="35686"/>
              </a:srgbClr>
            </a:outerShdw>
          </a:effectLst>
        </p:spPr>
      </p:sp>
      <p:sp>
        <p:nvSpPr>
          <p:cNvPr id="124" name="Google Shape;124;p19"/>
          <p:cNvSpPr txBox="1"/>
          <p:nvPr>
            <p:ph idx="9" type="body"/>
          </p:nvPr>
        </p:nvSpPr>
        <p:spPr>
          <a:xfrm>
            <a:off x="7966572" y="4480365"/>
            <a:ext cx="3300984" cy="1310835"/>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5" name="Google Shape;125;p1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9"/>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1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8" name="Shape 128"/>
        <p:cNvGrpSpPr/>
        <p:nvPr/>
      </p:nvGrpSpPr>
      <p:grpSpPr>
        <a:xfrm>
          <a:off x="0" y="0"/>
          <a:ext cx="0" cy="0"/>
          <a:chOff x="0" y="0"/>
          <a:chExt cx="0" cy="0"/>
        </a:xfrm>
      </p:grpSpPr>
      <p:sp>
        <p:nvSpPr>
          <p:cNvPr id="129" name="Google Shape;129;p20"/>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20"/>
          <p:cNvSpPr txBox="1"/>
          <p:nvPr>
            <p:ph idx="1" type="body"/>
          </p:nvPr>
        </p:nvSpPr>
        <p:spPr>
          <a:xfrm rot="5400000">
            <a:off x="4061301" y="-1415056"/>
            <a:ext cx="4058751" cy="1035376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131" name="Google Shape;131;p2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0"/>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2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4" name="Shape 134"/>
        <p:cNvGrpSpPr/>
        <p:nvPr/>
      </p:nvGrpSpPr>
      <p:grpSpPr>
        <a:xfrm>
          <a:off x="0" y="0"/>
          <a:ext cx="0" cy="0"/>
          <a:chOff x="0" y="0"/>
          <a:chExt cx="0" cy="0"/>
        </a:xfrm>
      </p:grpSpPr>
      <p:sp>
        <p:nvSpPr>
          <p:cNvPr id="135" name="Google Shape;135;p21"/>
          <p:cNvSpPr txBox="1"/>
          <p:nvPr>
            <p:ph type="title"/>
          </p:nvPr>
        </p:nvSpPr>
        <p:spPr>
          <a:xfrm rot="5400000">
            <a:off x="7534511" y="2058156"/>
            <a:ext cx="5181601" cy="2284487"/>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l">
              <a:spcBef>
                <a:spcPts val="0"/>
              </a:spcBef>
              <a:spcAft>
                <a:spcPts val="0"/>
              </a:spcAft>
              <a:buClr>
                <a:schemeClr val="lt2"/>
              </a:buClr>
              <a:buSzPts val="4000"/>
              <a:buFont typeface="Lustria"/>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21"/>
          <p:cNvSpPr txBox="1"/>
          <p:nvPr>
            <p:ph idx="1" type="body"/>
          </p:nvPr>
        </p:nvSpPr>
        <p:spPr>
          <a:xfrm rot="5400000">
            <a:off x="2281431" y="-758036"/>
            <a:ext cx="5181601" cy="79168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137" name="Google Shape;137;p2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21"/>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2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6"/>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6"/>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20" name="Google Shape;20;p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6"/>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7"/>
          <p:cNvSpPr txBox="1"/>
          <p:nvPr>
            <p:ph type="title"/>
          </p:nvPr>
        </p:nvSpPr>
        <p:spPr>
          <a:xfrm>
            <a:off x="1295401" y="1761067"/>
            <a:ext cx="9590550" cy="182881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4000"/>
              <a:buFont typeface="Lustria"/>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7"/>
          <p:cNvSpPr txBox="1"/>
          <p:nvPr>
            <p:ph idx="1" type="body"/>
          </p:nvPr>
        </p:nvSpPr>
        <p:spPr>
          <a:xfrm>
            <a:off x="1295401" y="3589879"/>
            <a:ext cx="9590550" cy="150705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400"/>
              </a:spcBef>
              <a:spcAft>
                <a:spcPts val="0"/>
              </a:spcAft>
              <a:buSzPts val="1400"/>
              <a:buNone/>
              <a:defRPr sz="2000">
                <a:solidFill>
                  <a:schemeClr val="lt1"/>
                </a:solidFill>
              </a:defRPr>
            </a:lvl1pPr>
            <a:lvl2pPr indent="-228600" lvl="1" marL="914400" algn="l">
              <a:spcBef>
                <a:spcPts val="600"/>
              </a:spcBef>
              <a:spcAft>
                <a:spcPts val="0"/>
              </a:spcAft>
              <a:buSzPts val="1260"/>
              <a:buNone/>
              <a:defRPr sz="1800">
                <a:solidFill>
                  <a:schemeClr val="lt1"/>
                </a:solidFill>
              </a:defRPr>
            </a:lvl2pPr>
            <a:lvl3pPr indent="-228600" lvl="2" marL="1371600" algn="l">
              <a:spcBef>
                <a:spcPts val="600"/>
              </a:spcBef>
              <a:spcAft>
                <a:spcPts val="0"/>
              </a:spcAft>
              <a:buSzPts val="1120"/>
              <a:buNone/>
              <a:defRPr sz="1600">
                <a:solidFill>
                  <a:schemeClr val="lt1"/>
                </a:solidFill>
              </a:defRPr>
            </a:lvl3pPr>
            <a:lvl4pPr indent="-228600" lvl="3" marL="1828800" algn="l">
              <a:spcBef>
                <a:spcPts val="600"/>
              </a:spcBef>
              <a:spcAft>
                <a:spcPts val="0"/>
              </a:spcAft>
              <a:buSzPts val="980"/>
              <a:buNone/>
              <a:defRPr sz="1400">
                <a:solidFill>
                  <a:schemeClr val="lt1"/>
                </a:solidFill>
              </a:defRPr>
            </a:lvl4pPr>
            <a:lvl5pPr indent="-228600" lvl="4" marL="2286000" algn="l">
              <a:spcBef>
                <a:spcPts val="600"/>
              </a:spcBef>
              <a:spcAft>
                <a:spcPts val="0"/>
              </a:spcAft>
              <a:buSzPts val="980"/>
              <a:buNone/>
              <a:defRPr sz="1400">
                <a:solidFill>
                  <a:schemeClr val="lt1"/>
                </a:solidFill>
              </a:defRPr>
            </a:lvl5pPr>
            <a:lvl6pPr indent="-228600" lvl="5" marL="2743200" algn="l">
              <a:spcBef>
                <a:spcPts val="600"/>
              </a:spcBef>
              <a:spcAft>
                <a:spcPts val="0"/>
              </a:spcAft>
              <a:buSzPts val="980"/>
              <a:buNone/>
              <a:defRPr sz="1400">
                <a:solidFill>
                  <a:schemeClr val="lt1"/>
                </a:solidFill>
              </a:defRPr>
            </a:lvl6pPr>
            <a:lvl7pPr indent="-228600" lvl="6" marL="3200400" algn="l">
              <a:spcBef>
                <a:spcPts val="600"/>
              </a:spcBef>
              <a:spcAft>
                <a:spcPts val="0"/>
              </a:spcAft>
              <a:buSzPts val="980"/>
              <a:buNone/>
              <a:defRPr sz="1400">
                <a:solidFill>
                  <a:schemeClr val="lt1"/>
                </a:solidFill>
              </a:defRPr>
            </a:lvl7pPr>
            <a:lvl8pPr indent="-228600" lvl="7" marL="3657600" algn="l">
              <a:spcBef>
                <a:spcPts val="600"/>
              </a:spcBef>
              <a:spcAft>
                <a:spcPts val="0"/>
              </a:spcAft>
              <a:buSzPts val="980"/>
              <a:buNone/>
              <a:defRPr sz="1400">
                <a:solidFill>
                  <a:schemeClr val="lt1"/>
                </a:solidFill>
              </a:defRPr>
            </a:lvl8pPr>
            <a:lvl9pPr indent="-228600" lvl="8" marL="4114800" algn="l">
              <a:spcBef>
                <a:spcPts val="600"/>
              </a:spcBef>
              <a:spcAft>
                <a:spcPts val="600"/>
              </a:spcAft>
              <a:buSzPts val="980"/>
              <a:buNone/>
              <a:defRPr sz="1400">
                <a:solidFill>
                  <a:schemeClr val="lt1"/>
                </a:solidFill>
              </a:defRPr>
            </a:lvl9pPr>
          </a:lstStyle>
          <a:p/>
        </p:txBody>
      </p:sp>
      <p:sp>
        <p:nvSpPr>
          <p:cNvPr id="26" name="Google Shape;26;p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7"/>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8"/>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8"/>
          <p:cNvSpPr txBox="1"/>
          <p:nvPr>
            <p:ph idx="1" type="body"/>
          </p:nvPr>
        </p:nvSpPr>
        <p:spPr>
          <a:xfrm>
            <a:off x="913795" y="1732449"/>
            <a:ext cx="5060497" cy="40587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32" name="Google Shape;32;p8"/>
          <p:cNvSpPr txBox="1"/>
          <p:nvPr>
            <p:ph idx="2" type="body"/>
          </p:nvPr>
        </p:nvSpPr>
        <p:spPr>
          <a:xfrm>
            <a:off x="6202892" y="1732449"/>
            <a:ext cx="5064665"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33" name="Google Shape;33;p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8"/>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pic>
        <p:nvPicPr>
          <p:cNvPr descr="Slate-V2-HD-compPhotoInset.png" id="37" name="Google Shape;37;p9"/>
          <p:cNvPicPr preferRelativeResize="0"/>
          <p:nvPr/>
        </p:nvPicPr>
        <p:blipFill rotWithShape="1">
          <a:blip r:embed="rId2">
            <a:alphaModFix/>
          </a:blip>
          <a:srcRect b="0" l="0" r="0" t="0"/>
          <a:stretch/>
        </p:blipFill>
        <p:spPr>
          <a:xfrm>
            <a:off x="913795" y="1734506"/>
            <a:ext cx="5089072" cy="4148769"/>
          </a:xfrm>
          <a:prstGeom prst="rect">
            <a:avLst/>
          </a:prstGeom>
          <a:noFill/>
          <a:ln>
            <a:noFill/>
          </a:ln>
        </p:spPr>
      </p:pic>
      <p:pic>
        <p:nvPicPr>
          <p:cNvPr descr="Slate-V2-HD-compPhotoInset.png" id="38" name="Google Shape;38;p9"/>
          <p:cNvPicPr preferRelativeResize="0"/>
          <p:nvPr/>
        </p:nvPicPr>
        <p:blipFill rotWithShape="1">
          <a:blip r:embed="rId2">
            <a:alphaModFix/>
          </a:blip>
          <a:srcRect b="0" l="0" r="0" t="0"/>
          <a:stretch/>
        </p:blipFill>
        <p:spPr>
          <a:xfrm>
            <a:off x="6178485" y="1734506"/>
            <a:ext cx="5089072" cy="4148769"/>
          </a:xfrm>
          <a:prstGeom prst="rect">
            <a:avLst/>
          </a:prstGeom>
          <a:noFill/>
          <a:ln>
            <a:noFill/>
          </a:ln>
        </p:spPr>
      </p:pic>
      <p:sp>
        <p:nvSpPr>
          <p:cNvPr id="39" name="Google Shape;39;p9"/>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4000"/>
              <a:buFont typeface="Lustria"/>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9"/>
          <p:cNvSpPr txBox="1"/>
          <p:nvPr>
            <p:ph idx="1" type="body"/>
          </p:nvPr>
        </p:nvSpPr>
        <p:spPr>
          <a:xfrm>
            <a:off x="1005872" y="1835254"/>
            <a:ext cx="4876344" cy="544884"/>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1" name="Google Shape;41;p9"/>
          <p:cNvSpPr txBox="1"/>
          <p:nvPr>
            <p:ph idx="2" type="body"/>
          </p:nvPr>
        </p:nvSpPr>
        <p:spPr>
          <a:xfrm>
            <a:off x="1005872" y="2380137"/>
            <a:ext cx="4876344" cy="341106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2" name="Google Shape;42;p9"/>
          <p:cNvSpPr txBox="1"/>
          <p:nvPr>
            <p:ph idx="3" type="body"/>
          </p:nvPr>
        </p:nvSpPr>
        <p:spPr>
          <a:xfrm>
            <a:off x="6294967" y="1835254"/>
            <a:ext cx="4895330" cy="54488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3" name="Google Shape;43;p9"/>
          <p:cNvSpPr txBox="1"/>
          <p:nvPr>
            <p:ph idx="4" type="body"/>
          </p:nvPr>
        </p:nvSpPr>
        <p:spPr>
          <a:xfrm>
            <a:off x="6294967" y="2380137"/>
            <a:ext cx="4895330" cy="341106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4" name="Google Shape;44;p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9"/>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10"/>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0"/>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1"/>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12"/>
          <p:cNvSpPr txBox="1"/>
          <p:nvPr>
            <p:ph type="title"/>
          </p:nvPr>
        </p:nvSpPr>
        <p:spPr>
          <a:xfrm>
            <a:off x="913795" y="609600"/>
            <a:ext cx="3706889" cy="1821918"/>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2400"/>
              <a:buFont typeface="Lustria"/>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2"/>
          <p:cNvSpPr txBox="1"/>
          <p:nvPr>
            <p:ph idx="1" type="body"/>
          </p:nvPr>
        </p:nvSpPr>
        <p:spPr>
          <a:xfrm>
            <a:off x="4855633" y="609600"/>
            <a:ext cx="6411924" cy="51816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59" name="Google Shape;59;p12"/>
          <p:cNvSpPr txBox="1"/>
          <p:nvPr>
            <p:ph idx="2" type="body"/>
          </p:nvPr>
        </p:nvSpPr>
        <p:spPr>
          <a:xfrm>
            <a:off x="913795" y="2431518"/>
            <a:ext cx="3706889" cy="335968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60" name="Google Shape;60;p1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2"/>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pic>
        <p:nvPicPr>
          <p:cNvPr descr="Slate-V2-HD-vertPhotoInset.png" id="64" name="Google Shape;64;p13"/>
          <p:cNvPicPr preferRelativeResize="0"/>
          <p:nvPr/>
        </p:nvPicPr>
        <p:blipFill rotWithShape="1">
          <a:blip r:embed="rId2">
            <a:alphaModFix/>
          </a:blip>
          <a:srcRect b="0" l="0" r="0" t="0"/>
          <a:stretch/>
        </p:blipFill>
        <p:spPr>
          <a:xfrm>
            <a:off x="7293665" y="609600"/>
            <a:ext cx="3584166" cy="5204832"/>
          </a:xfrm>
          <a:prstGeom prst="rect">
            <a:avLst/>
          </a:prstGeom>
          <a:noFill/>
          <a:ln>
            <a:noFill/>
          </a:ln>
        </p:spPr>
      </p:pic>
      <p:sp>
        <p:nvSpPr>
          <p:cNvPr id="65" name="Google Shape;65;p13"/>
          <p:cNvSpPr txBox="1"/>
          <p:nvPr>
            <p:ph type="title"/>
          </p:nvPr>
        </p:nvSpPr>
        <p:spPr>
          <a:xfrm>
            <a:off x="913795" y="609923"/>
            <a:ext cx="5934949" cy="1829338"/>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lvl="0" algn="ctr">
              <a:spcBef>
                <a:spcPts val="0"/>
              </a:spcBef>
              <a:spcAft>
                <a:spcPts val="0"/>
              </a:spcAft>
              <a:buClr>
                <a:schemeClr val="lt2"/>
              </a:buClr>
              <a:buSzPts val="3200"/>
              <a:buFont typeface="Lustria"/>
              <a:buNone/>
              <a:defRPr b="0"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3"/>
          <p:cNvSpPr/>
          <p:nvPr>
            <p:ph idx="2" type="pic"/>
          </p:nvPr>
        </p:nvSpPr>
        <p:spPr>
          <a:xfrm>
            <a:off x="7442551" y="763702"/>
            <a:ext cx="3275751" cy="4912822"/>
          </a:xfrm>
          <a:prstGeom prst="rect">
            <a:avLst/>
          </a:prstGeom>
          <a:noFill/>
          <a:ln>
            <a:noFill/>
          </a:ln>
          <a:effectLst>
            <a:outerShdw blurRad="38100" dir="4440000" dist="25400">
              <a:srgbClr val="000000">
                <a:alpha val="35686"/>
              </a:srgbClr>
            </a:outerShdw>
          </a:effectLst>
        </p:spPr>
      </p:sp>
      <p:sp>
        <p:nvSpPr>
          <p:cNvPr id="67" name="Google Shape;67;p13"/>
          <p:cNvSpPr txBox="1"/>
          <p:nvPr>
            <p:ph idx="1" type="body"/>
          </p:nvPr>
        </p:nvSpPr>
        <p:spPr>
          <a:xfrm>
            <a:off x="913795" y="2439261"/>
            <a:ext cx="5934949" cy="337613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68" name="Google Shape;68;p1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3"/>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4"/>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marR="0" rtl="0" algn="ctr">
              <a:spcBef>
                <a:spcPts val="0"/>
              </a:spcBef>
              <a:spcAft>
                <a:spcPts val="0"/>
              </a:spcAft>
              <a:buClr>
                <a:schemeClr val="lt2"/>
              </a:buClr>
              <a:buSzPts val="4000"/>
              <a:buFont typeface="Lustria"/>
              <a:buNone/>
              <a:defRPr b="0" i="0" sz="4000" u="none" cap="none" strike="noStrike">
                <a:solidFill>
                  <a:schemeClr val="lt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7" name="Google Shape;7;p4"/>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17500" lvl="0" marL="457200" marR="0" rtl="0" algn="l">
              <a:spcBef>
                <a:spcPts val="400"/>
              </a:spcBef>
              <a:spcAft>
                <a:spcPts val="0"/>
              </a:spcAft>
              <a:buClr>
                <a:schemeClr val="lt2"/>
              </a:buClr>
              <a:buSzPts val="1400"/>
              <a:buFont typeface="Noto Sans Symbols"/>
              <a:buChar char="◈"/>
              <a:defRPr b="0" i="0" sz="2000" u="none" cap="none" strike="noStrike">
                <a:solidFill>
                  <a:schemeClr val="lt2"/>
                </a:solidFill>
                <a:latin typeface="Lustria"/>
                <a:ea typeface="Lustria"/>
                <a:cs typeface="Lustria"/>
                <a:sym typeface="Lustria"/>
              </a:defRPr>
            </a:lvl1pPr>
            <a:lvl2pPr indent="-308610" lvl="1" marL="914400" marR="0" rtl="0" algn="l">
              <a:spcBef>
                <a:spcPts val="600"/>
              </a:spcBef>
              <a:spcAft>
                <a:spcPts val="0"/>
              </a:spcAft>
              <a:buClr>
                <a:schemeClr val="lt2"/>
              </a:buClr>
              <a:buSzPts val="1260"/>
              <a:buFont typeface="Noto Sans Symbols"/>
              <a:buChar char="🞚"/>
              <a:defRPr b="0" i="0" sz="1800" u="none" cap="none" strike="noStrike">
                <a:solidFill>
                  <a:schemeClr val="lt2"/>
                </a:solidFill>
                <a:latin typeface="Lustria"/>
                <a:ea typeface="Lustria"/>
                <a:cs typeface="Lustria"/>
                <a:sym typeface="Lustria"/>
              </a:defRPr>
            </a:lvl2pPr>
            <a:lvl3pPr indent="-299719" lvl="2" marL="1371600" marR="0" rtl="0" algn="l">
              <a:spcBef>
                <a:spcPts val="600"/>
              </a:spcBef>
              <a:spcAft>
                <a:spcPts val="0"/>
              </a:spcAft>
              <a:buClr>
                <a:schemeClr val="lt2"/>
              </a:buClr>
              <a:buSzPts val="1120"/>
              <a:buFont typeface="Noto Sans Symbols"/>
              <a:buChar char="◈"/>
              <a:defRPr b="0" i="0" sz="1600" u="none" cap="none" strike="noStrike">
                <a:solidFill>
                  <a:schemeClr val="lt2"/>
                </a:solidFill>
                <a:latin typeface="Lustria"/>
                <a:ea typeface="Lustria"/>
                <a:cs typeface="Lustria"/>
                <a:sym typeface="Lustria"/>
              </a:defRPr>
            </a:lvl3pPr>
            <a:lvl4pPr indent="-290830" lvl="3" marL="18288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4pPr>
            <a:lvl5pPr indent="-290829" lvl="4" marL="22860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5pPr>
            <a:lvl6pPr indent="-290829" lvl="5" marL="27432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6pPr>
            <a:lvl7pPr indent="-290829" lvl="6" marL="32004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7pPr>
            <a:lvl8pPr indent="-290829" lvl="7" marL="36576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8pPr>
            <a:lvl9pPr indent="-290829" lvl="8" marL="4114800" marR="0" rtl="0" algn="l">
              <a:spcBef>
                <a:spcPts val="600"/>
              </a:spcBef>
              <a:spcAft>
                <a:spcPts val="60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9pPr>
          </a:lstStyle>
          <a:p/>
        </p:txBody>
      </p:sp>
      <p:sp>
        <p:nvSpPr>
          <p:cNvPr id="8" name="Google Shape;8;p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F2F2F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2pPr>
            <a:lvl3pPr lvl="2"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3pPr>
            <a:lvl4pPr lvl="3"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4pPr>
            <a:lvl5pPr lvl="4"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5pPr>
            <a:lvl6pPr lvl="5"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6pPr>
            <a:lvl7pPr lvl="6"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7pPr>
            <a:lvl8pPr lvl="7"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8pPr>
            <a:lvl9pPr lvl="8"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9pPr>
          </a:lstStyle>
          <a:p/>
        </p:txBody>
      </p:sp>
      <p:sp>
        <p:nvSpPr>
          <p:cNvPr id="9" name="Google Shape;9;p4"/>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F2F2F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2pPr>
            <a:lvl3pPr lvl="2"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3pPr>
            <a:lvl4pPr lvl="3"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4pPr>
            <a:lvl5pPr lvl="4"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5pPr>
            <a:lvl6pPr lvl="5"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6pPr>
            <a:lvl7pPr lvl="6"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7pPr>
            <a:lvl8pPr lvl="7"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8pPr>
            <a:lvl9pPr lvl="8"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9pPr>
          </a:lstStyle>
          <a:p/>
        </p:txBody>
      </p:sp>
      <p:sp>
        <p:nvSpPr>
          <p:cNvPr id="10" name="Google Shape;10;p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rgbClr val="F2F2F2"/>
                </a:solidFill>
                <a:latin typeface="Lustria"/>
                <a:ea typeface="Lustria"/>
                <a:cs typeface="Lustria"/>
                <a:sym typeface="Lustria"/>
              </a:defRPr>
            </a:lvl1pPr>
            <a:lvl2pPr indent="0" lvl="1" marL="0" marR="0" rtl="0" algn="r">
              <a:spcBef>
                <a:spcPts val="0"/>
              </a:spcBef>
              <a:buNone/>
              <a:defRPr b="0" i="0" sz="1000" u="none" cap="none" strike="noStrike">
                <a:solidFill>
                  <a:srgbClr val="F2F2F2"/>
                </a:solidFill>
                <a:latin typeface="Lustria"/>
                <a:ea typeface="Lustria"/>
                <a:cs typeface="Lustria"/>
                <a:sym typeface="Lustria"/>
              </a:defRPr>
            </a:lvl2pPr>
            <a:lvl3pPr indent="0" lvl="2" marL="0" marR="0" rtl="0" algn="r">
              <a:spcBef>
                <a:spcPts val="0"/>
              </a:spcBef>
              <a:buNone/>
              <a:defRPr b="0" i="0" sz="1000" u="none" cap="none" strike="noStrike">
                <a:solidFill>
                  <a:srgbClr val="F2F2F2"/>
                </a:solidFill>
                <a:latin typeface="Lustria"/>
                <a:ea typeface="Lustria"/>
                <a:cs typeface="Lustria"/>
                <a:sym typeface="Lustria"/>
              </a:defRPr>
            </a:lvl3pPr>
            <a:lvl4pPr indent="0" lvl="3" marL="0" marR="0" rtl="0" algn="r">
              <a:spcBef>
                <a:spcPts val="0"/>
              </a:spcBef>
              <a:buNone/>
              <a:defRPr b="0" i="0" sz="1000" u="none" cap="none" strike="noStrike">
                <a:solidFill>
                  <a:srgbClr val="F2F2F2"/>
                </a:solidFill>
                <a:latin typeface="Lustria"/>
                <a:ea typeface="Lustria"/>
                <a:cs typeface="Lustria"/>
                <a:sym typeface="Lustria"/>
              </a:defRPr>
            </a:lvl4pPr>
            <a:lvl5pPr indent="0" lvl="4" marL="0" marR="0" rtl="0" algn="r">
              <a:spcBef>
                <a:spcPts val="0"/>
              </a:spcBef>
              <a:buNone/>
              <a:defRPr b="0" i="0" sz="1000" u="none" cap="none" strike="noStrike">
                <a:solidFill>
                  <a:srgbClr val="F2F2F2"/>
                </a:solidFill>
                <a:latin typeface="Lustria"/>
                <a:ea typeface="Lustria"/>
                <a:cs typeface="Lustria"/>
                <a:sym typeface="Lustria"/>
              </a:defRPr>
            </a:lvl5pPr>
            <a:lvl6pPr indent="0" lvl="5" marL="0" marR="0" rtl="0" algn="r">
              <a:spcBef>
                <a:spcPts val="0"/>
              </a:spcBef>
              <a:buNone/>
              <a:defRPr b="0" i="0" sz="1000" u="none" cap="none" strike="noStrike">
                <a:solidFill>
                  <a:srgbClr val="F2F2F2"/>
                </a:solidFill>
                <a:latin typeface="Lustria"/>
                <a:ea typeface="Lustria"/>
                <a:cs typeface="Lustria"/>
                <a:sym typeface="Lustria"/>
              </a:defRPr>
            </a:lvl6pPr>
            <a:lvl7pPr indent="0" lvl="6" marL="0" marR="0" rtl="0" algn="r">
              <a:spcBef>
                <a:spcPts val="0"/>
              </a:spcBef>
              <a:buNone/>
              <a:defRPr b="0" i="0" sz="1000" u="none" cap="none" strike="noStrike">
                <a:solidFill>
                  <a:srgbClr val="F2F2F2"/>
                </a:solidFill>
                <a:latin typeface="Lustria"/>
                <a:ea typeface="Lustria"/>
                <a:cs typeface="Lustria"/>
                <a:sym typeface="Lustria"/>
              </a:defRPr>
            </a:lvl7pPr>
            <a:lvl8pPr indent="0" lvl="7" marL="0" marR="0" rtl="0" algn="r">
              <a:spcBef>
                <a:spcPts val="0"/>
              </a:spcBef>
              <a:buNone/>
              <a:defRPr b="0" i="0" sz="1000" u="none" cap="none" strike="noStrike">
                <a:solidFill>
                  <a:srgbClr val="F2F2F2"/>
                </a:solidFill>
                <a:latin typeface="Lustria"/>
                <a:ea typeface="Lustria"/>
                <a:cs typeface="Lustria"/>
                <a:sym typeface="Lustria"/>
              </a:defRPr>
            </a:lvl8pPr>
            <a:lvl9pPr indent="0" lvl="8" marL="0" marR="0" rtl="0" algn="r">
              <a:spcBef>
                <a:spcPts val="0"/>
              </a:spcBef>
              <a:buNone/>
              <a:defRPr b="0" i="0" sz="1000" u="none" cap="none" strike="noStrike">
                <a:solidFill>
                  <a:srgbClr val="F2F2F2"/>
                </a:solidFill>
                <a:latin typeface="Lustria"/>
                <a:ea typeface="Lustria"/>
                <a:cs typeface="Lustria"/>
                <a:sym typeface="Lustria"/>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jpg"/><Relationship Id="rId4" Type="http://schemas.openxmlformats.org/officeDocument/2006/relationships/image" Target="../media/image15.pn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7.png"/><Relationship Id="rId6" Type="http://schemas.openxmlformats.org/officeDocument/2006/relationships/image" Target="../media/image16.png"/><Relationship Id="rId7"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
          <p:cNvSpPr txBox="1"/>
          <p:nvPr>
            <p:ph type="ctrTitle"/>
          </p:nvPr>
        </p:nvSpPr>
        <p:spPr>
          <a:xfrm>
            <a:off x="1376006" y="973415"/>
            <a:ext cx="9440100" cy="1828800"/>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p>
            <a:pPr indent="0" lvl="0" marL="0" rtl="0" algn="ctr">
              <a:spcBef>
                <a:spcPts val="0"/>
              </a:spcBef>
              <a:spcAft>
                <a:spcPts val="0"/>
              </a:spcAft>
              <a:buClr>
                <a:schemeClr val="lt2"/>
              </a:buClr>
              <a:buSzPts val="5400"/>
              <a:buFont typeface="Lustria"/>
              <a:buNone/>
            </a:pPr>
            <a:r>
              <a:rPr lang="en-US"/>
              <a:t>PROJECT 3 –GROUP 10</a:t>
            </a:r>
            <a:endParaRPr/>
          </a:p>
        </p:txBody>
      </p:sp>
      <p:sp>
        <p:nvSpPr>
          <p:cNvPr id="145" name="Google Shape;145;p1"/>
          <p:cNvSpPr txBox="1"/>
          <p:nvPr>
            <p:ph idx="1" type="subTitle"/>
          </p:nvPr>
        </p:nvSpPr>
        <p:spPr>
          <a:xfrm>
            <a:off x="1375981" y="4712914"/>
            <a:ext cx="9440100" cy="10500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fontScale="92500" lnSpcReduction="20000"/>
          </a:bodyPr>
          <a:lstStyle/>
          <a:p>
            <a:pPr indent="0" lvl="0" marL="0" rtl="0" algn="ctr">
              <a:spcBef>
                <a:spcPts val="0"/>
              </a:spcBef>
              <a:spcAft>
                <a:spcPts val="0"/>
              </a:spcAft>
              <a:buSzPct val="70000"/>
              <a:buNone/>
            </a:pPr>
            <a:r>
              <a:rPr lang="en-US"/>
              <a:t>Andrea wu</a:t>
            </a:r>
            <a:endParaRPr/>
          </a:p>
          <a:p>
            <a:pPr indent="0" lvl="0" marL="0" rtl="0" algn="ctr">
              <a:spcBef>
                <a:spcPts val="940"/>
              </a:spcBef>
              <a:spcAft>
                <a:spcPts val="0"/>
              </a:spcAft>
              <a:buSzPct val="70000"/>
              <a:buNone/>
            </a:pPr>
            <a:r>
              <a:rPr lang="en-US"/>
              <a:t>Cadeem Musgrove</a:t>
            </a:r>
            <a:endParaRPr/>
          </a:p>
          <a:p>
            <a:pPr indent="0" lvl="0" marL="0" rtl="0" algn="ctr">
              <a:spcBef>
                <a:spcPts val="940"/>
              </a:spcBef>
              <a:spcAft>
                <a:spcPts val="0"/>
              </a:spcAft>
              <a:buSzPct val="70000"/>
              <a:buNone/>
            </a:pPr>
            <a:r>
              <a:rPr lang="en-US"/>
              <a:t>Diego martorell</a:t>
            </a:r>
            <a:endParaRPr/>
          </a:p>
        </p:txBody>
      </p:sp>
      <p:pic>
        <p:nvPicPr>
          <p:cNvPr id="146" name="Google Shape;146;p1"/>
          <p:cNvPicPr preferRelativeResize="0"/>
          <p:nvPr/>
        </p:nvPicPr>
        <p:blipFill>
          <a:blip r:embed="rId3">
            <a:alphaModFix/>
          </a:blip>
          <a:stretch>
            <a:fillRect/>
          </a:stretch>
        </p:blipFill>
        <p:spPr>
          <a:xfrm>
            <a:off x="8780050" y="4469650"/>
            <a:ext cx="2871077" cy="1694574"/>
          </a:xfrm>
          <a:prstGeom prst="rect">
            <a:avLst/>
          </a:prstGeom>
          <a:noFill/>
          <a:ln>
            <a:noFill/>
          </a:ln>
        </p:spPr>
      </p:pic>
      <p:pic>
        <p:nvPicPr>
          <p:cNvPr id="147" name="Google Shape;147;p1"/>
          <p:cNvPicPr preferRelativeResize="0"/>
          <p:nvPr/>
        </p:nvPicPr>
        <p:blipFill>
          <a:blip r:embed="rId4">
            <a:alphaModFix/>
          </a:blip>
          <a:stretch>
            <a:fillRect/>
          </a:stretch>
        </p:blipFill>
        <p:spPr>
          <a:xfrm>
            <a:off x="725300" y="4469650"/>
            <a:ext cx="2871075" cy="1694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Problem statement</a:t>
            </a:r>
            <a:endParaRPr/>
          </a:p>
        </p:txBody>
      </p:sp>
      <p:sp>
        <p:nvSpPr>
          <p:cNvPr id="153" name="Google Shape;153;p2"/>
          <p:cNvSpPr txBox="1"/>
          <p:nvPr/>
        </p:nvSpPr>
        <p:spPr>
          <a:xfrm>
            <a:off x="589280" y="2326640"/>
            <a:ext cx="1091184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lt1"/>
                </a:solidFill>
                <a:latin typeface="Lustria"/>
                <a:ea typeface="Lustria"/>
                <a:cs typeface="Lustria"/>
                <a:sym typeface="Lustria"/>
              </a:rPr>
              <a:t>Have you ever wondered where the most traffic accidents and car thefts occur in Toronto?</a:t>
            </a:r>
            <a:endParaRPr/>
          </a:p>
        </p:txBody>
      </p:sp>
      <p:pic>
        <p:nvPicPr>
          <p:cNvPr descr="Why Ontario thinks auto theft needs a federal approach" id="154" name="Google Shape;154;p2"/>
          <p:cNvPicPr preferRelativeResize="0"/>
          <p:nvPr/>
        </p:nvPicPr>
        <p:blipFill rotWithShape="1">
          <a:blip r:embed="rId3">
            <a:alphaModFix/>
          </a:blip>
          <a:srcRect b="0" l="0" r="0" t="0"/>
          <a:stretch/>
        </p:blipFill>
        <p:spPr>
          <a:xfrm>
            <a:off x="1388660" y="3561950"/>
            <a:ext cx="3058160" cy="2293620"/>
          </a:xfrm>
          <a:prstGeom prst="rect">
            <a:avLst/>
          </a:prstGeom>
          <a:noFill/>
          <a:ln>
            <a:noFill/>
          </a:ln>
        </p:spPr>
      </p:pic>
      <p:pic>
        <p:nvPicPr>
          <p:cNvPr id="155" name="Google Shape;155;p2"/>
          <p:cNvPicPr preferRelativeResize="0"/>
          <p:nvPr/>
        </p:nvPicPr>
        <p:blipFill>
          <a:blip r:embed="rId4">
            <a:alphaModFix/>
          </a:blip>
          <a:stretch>
            <a:fillRect/>
          </a:stretch>
        </p:blipFill>
        <p:spPr>
          <a:xfrm>
            <a:off x="7386950" y="3561950"/>
            <a:ext cx="3285375" cy="2293625"/>
          </a:xfrm>
          <a:prstGeom prst="rect">
            <a:avLst/>
          </a:prstGeom>
          <a:noFill/>
          <a:ln>
            <a:noFill/>
          </a:ln>
        </p:spPr>
      </p:pic>
      <p:pic>
        <p:nvPicPr>
          <p:cNvPr id="156" name="Google Shape;156;p2"/>
          <p:cNvPicPr preferRelativeResize="0"/>
          <p:nvPr/>
        </p:nvPicPr>
        <p:blipFill>
          <a:blip r:embed="rId5">
            <a:alphaModFix/>
          </a:blip>
          <a:stretch>
            <a:fillRect/>
          </a:stretch>
        </p:blipFill>
        <p:spPr>
          <a:xfrm>
            <a:off x="5741420" y="2899722"/>
            <a:ext cx="26541" cy="385722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Target Audience</a:t>
            </a:r>
            <a:endParaRPr/>
          </a:p>
        </p:txBody>
      </p:sp>
      <p:sp>
        <p:nvSpPr>
          <p:cNvPr id="162" name="Google Shape;162;p3"/>
          <p:cNvSpPr txBox="1"/>
          <p:nvPr>
            <p:ph idx="1" type="body"/>
          </p:nvPr>
        </p:nvSpPr>
        <p:spPr>
          <a:xfrm>
            <a:off x="285588" y="4821063"/>
            <a:ext cx="3450300" cy="11484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217100" lvl="0" marL="342900" rtl="0" algn="ctr">
              <a:spcBef>
                <a:spcPts val="0"/>
              </a:spcBef>
              <a:spcAft>
                <a:spcPts val="0"/>
              </a:spcAft>
              <a:buSzPts val="1400"/>
              <a:buNone/>
            </a:pPr>
            <a:r>
              <a:rPr lang="en-US"/>
              <a:t>Insurance companies</a:t>
            </a:r>
            <a:endParaRPr/>
          </a:p>
        </p:txBody>
      </p:sp>
      <p:pic>
        <p:nvPicPr>
          <p:cNvPr id="163" name="Google Shape;163;p3"/>
          <p:cNvPicPr preferRelativeResize="0"/>
          <p:nvPr/>
        </p:nvPicPr>
        <p:blipFill>
          <a:blip r:embed="rId3">
            <a:alphaModFix/>
          </a:blip>
          <a:stretch>
            <a:fillRect/>
          </a:stretch>
        </p:blipFill>
        <p:spPr>
          <a:xfrm>
            <a:off x="224788" y="2010275"/>
            <a:ext cx="3571875" cy="2476500"/>
          </a:xfrm>
          <a:prstGeom prst="rect">
            <a:avLst/>
          </a:prstGeom>
          <a:noFill/>
          <a:ln>
            <a:noFill/>
          </a:ln>
        </p:spPr>
      </p:pic>
      <p:pic>
        <p:nvPicPr>
          <p:cNvPr id="164" name="Google Shape;164;p3"/>
          <p:cNvPicPr preferRelativeResize="0"/>
          <p:nvPr/>
        </p:nvPicPr>
        <p:blipFill>
          <a:blip r:embed="rId4">
            <a:alphaModFix/>
          </a:blip>
          <a:stretch>
            <a:fillRect/>
          </a:stretch>
        </p:blipFill>
        <p:spPr>
          <a:xfrm>
            <a:off x="4188816" y="2010275"/>
            <a:ext cx="3694106" cy="2476500"/>
          </a:xfrm>
          <a:prstGeom prst="rect">
            <a:avLst/>
          </a:prstGeom>
          <a:noFill/>
          <a:ln>
            <a:noFill/>
          </a:ln>
        </p:spPr>
      </p:pic>
      <p:pic>
        <p:nvPicPr>
          <p:cNvPr id="165" name="Google Shape;165;p3"/>
          <p:cNvPicPr preferRelativeResize="0"/>
          <p:nvPr/>
        </p:nvPicPr>
        <p:blipFill>
          <a:blip r:embed="rId5">
            <a:alphaModFix/>
          </a:blip>
          <a:stretch>
            <a:fillRect/>
          </a:stretch>
        </p:blipFill>
        <p:spPr>
          <a:xfrm>
            <a:off x="8275075" y="2010275"/>
            <a:ext cx="3694099" cy="2460664"/>
          </a:xfrm>
          <a:prstGeom prst="rect">
            <a:avLst/>
          </a:prstGeom>
          <a:noFill/>
          <a:ln>
            <a:noFill/>
          </a:ln>
        </p:spPr>
      </p:pic>
      <p:sp>
        <p:nvSpPr>
          <p:cNvPr id="166" name="Google Shape;166;p3"/>
          <p:cNvSpPr txBox="1"/>
          <p:nvPr>
            <p:ph idx="1" type="body"/>
          </p:nvPr>
        </p:nvSpPr>
        <p:spPr>
          <a:xfrm>
            <a:off x="4370850" y="4821063"/>
            <a:ext cx="3450300" cy="1148400"/>
          </a:xfrm>
          <a:prstGeom prst="rect">
            <a:avLst/>
          </a:prstGeom>
          <a:noFill/>
          <a:ln>
            <a:noFill/>
          </a:ln>
          <a:effectLst>
            <a:outerShdw blurRad="25400">
              <a:srgbClr val="000000">
                <a:alpha val="45880"/>
              </a:srgbClr>
            </a:outerShdw>
          </a:effectLst>
        </p:spPr>
        <p:txBody>
          <a:bodyPr anchorCtr="0" anchor="t" bIns="45700" lIns="91425" spcFirstLastPara="1" rIns="91425" wrap="square" tIns="45700">
            <a:normAutofit/>
          </a:bodyPr>
          <a:lstStyle/>
          <a:p>
            <a:pPr indent="0" lvl="0" marL="0" rtl="0" algn="ctr">
              <a:spcBef>
                <a:spcPts val="0"/>
              </a:spcBef>
              <a:spcAft>
                <a:spcPts val="0"/>
              </a:spcAft>
              <a:buSzPts val="1400"/>
              <a:buNone/>
            </a:pPr>
            <a:r>
              <a:rPr lang="en-US"/>
              <a:t>Car Owners</a:t>
            </a:r>
            <a:endParaRPr/>
          </a:p>
          <a:p>
            <a:pPr indent="-217100" lvl="0" marL="342900" rtl="0" algn="ctr">
              <a:spcBef>
                <a:spcPts val="0"/>
              </a:spcBef>
              <a:spcAft>
                <a:spcPts val="0"/>
              </a:spcAft>
              <a:buSzPts val="1400"/>
              <a:buNone/>
            </a:pPr>
            <a:r>
              <a:t/>
            </a:r>
            <a:endParaRPr/>
          </a:p>
        </p:txBody>
      </p:sp>
      <p:sp>
        <p:nvSpPr>
          <p:cNvPr id="167" name="Google Shape;167;p3"/>
          <p:cNvSpPr txBox="1"/>
          <p:nvPr>
            <p:ph idx="1" type="body"/>
          </p:nvPr>
        </p:nvSpPr>
        <p:spPr>
          <a:xfrm>
            <a:off x="8396975" y="4821063"/>
            <a:ext cx="3450300" cy="1148400"/>
          </a:xfrm>
          <a:prstGeom prst="rect">
            <a:avLst/>
          </a:prstGeom>
          <a:noFill/>
          <a:ln>
            <a:noFill/>
          </a:ln>
          <a:effectLst>
            <a:outerShdw blurRad="25400">
              <a:srgbClr val="000000">
                <a:alpha val="45880"/>
              </a:srgbClr>
            </a:outerShdw>
          </a:effectLst>
        </p:spPr>
        <p:txBody>
          <a:bodyPr anchorCtr="0" anchor="t" bIns="45700" lIns="91425" spcFirstLastPara="1" rIns="91425" wrap="square" tIns="45700">
            <a:normAutofit/>
          </a:bodyPr>
          <a:lstStyle/>
          <a:p>
            <a:pPr indent="0" lvl="0" marL="0" rtl="0" algn="ctr">
              <a:spcBef>
                <a:spcPts val="0"/>
              </a:spcBef>
              <a:spcAft>
                <a:spcPts val="0"/>
              </a:spcAft>
              <a:buSzPts val="1400"/>
              <a:buNone/>
            </a:pPr>
            <a:r>
              <a:rPr lang="en-US"/>
              <a:t>Policy Makers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2e72ef00e50_0_2"/>
          <p:cNvSpPr txBox="1"/>
          <p:nvPr>
            <p:ph type="title"/>
          </p:nvPr>
        </p:nvSpPr>
        <p:spPr>
          <a:xfrm>
            <a:off x="919045" y="245675"/>
            <a:ext cx="10353900" cy="970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Data collection</a:t>
            </a:r>
            <a:endParaRPr/>
          </a:p>
        </p:txBody>
      </p:sp>
      <p:sp>
        <p:nvSpPr>
          <p:cNvPr id="173" name="Google Shape;173;g2e72ef00e50_0_2"/>
          <p:cNvSpPr/>
          <p:nvPr/>
        </p:nvSpPr>
        <p:spPr>
          <a:xfrm>
            <a:off x="1047525" y="1759388"/>
            <a:ext cx="2695500" cy="117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Lustria"/>
                <a:ea typeface="Lustria"/>
                <a:cs typeface="Lustria"/>
                <a:sym typeface="Lustria"/>
              </a:rPr>
              <a:t>About our datasets</a:t>
            </a:r>
            <a:endParaRPr>
              <a:latin typeface="Lustria"/>
              <a:ea typeface="Lustria"/>
              <a:cs typeface="Lustria"/>
              <a:sym typeface="Lustria"/>
            </a:endParaRPr>
          </a:p>
        </p:txBody>
      </p:sp>
      <p:sp>
        <p:nvSpPr>
          <p:cNvPr id="174" name="Google Shape;174;g2e72ef00e50_0_2"/>
          <p:cNvSpPr txBox="1"/>
          <p:nvPr/>
        </p:nvSpPr>
        <p:spPr>
          <a:xfrm>
            <a:off x="6596425" y="1241425"/>
            <a:ext cx="4333200" cy="282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solidFill>
                  <a:schemeClr val="lt2"/>
                </a:solidFill>
                <a:latin typeface="Lustria"/>
                <a:ea typeface="Lustria"/>
                <a:cs typeface="Lustria"/>
                <a:sym typeface="Lustria"/>
              </a:rPr>
              <a:t>Toronto Police Service (Public Safety Data Portal)</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Car thefts and car accidents  in the GTA (2018-2023)</a:t>
            </a:r>
            <a:endParaRPr sz="2000">
              <a:solidFill>
                <a:schemeClr val="lt2"/>
              </a:solidFill>
              <a:latin typeface="Lustria"/>
              <a:ea typeface="Lustria"/>
              <a:cs typeface="Lustria"/>
              <a:sym typeface="Lustria"/>
            </a:endParaRPr>
          </a:p>
          <a:p>
            <a:pPr indent="0" lvl="0" marL="457200" rtl="0" algn="l">
              <a:spcBef>
                <a:spcPts val="0"/>
              </a:spcBef>
              <a:spcAft>
                <a:spcPts val="0"/>
              </a:spcAft>
              <a:buNone/>
            </a:pPr>
            <a:r>
              <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Excel files (Car theft: 11,829 KB, Car accidents: 3,358 KB)</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sp>
        <p:nvSpPr>
          <p:cNvPr id="175" name="Google Shape;175;g2e72ef00e50_0_2"/>
          <p:cNvSpPr txBox="1"/>
          <p:nvPr/>
        </p:nvSpPr>
        <p:spPr>
          <a:xfrm>
            <a:off x="7601825" y="4287675"/>
            <a:ext cx="4333200" cy="195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sp>
        <p:nvSpPr>
          <p:cNvPr id="176" name="Google Shape;176;g2e72ef00e50_0_2"/>
          <p:cNvSpPr txBox="1"/>
          <p:nvPr/>
        </p:nvSpPr>
        <p:spPr>
          <a:xfrm>
            <a:off x="6939750" y="4260297"/>
            <a:ext cx="4333200" cy="215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solidFill>
                  <a:schemeClr val="lt2"/>
                </a:solidFill>
                <a:latin typeface="Lustria"/>
                <a:ea typeface="Lustria"/>
                <a:cs typeface="Lustria"/>
                <a:sym typeface="Lustria"/>
              </a:rPr>
              <a:t>Incomplete information in the car accident dataset (E.g: Incomplete data about the road conditions where the accidents occurred)</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pic>
        <p:nvPicPr>
          <p:cNvPr id="177" name="Google Shape;177;g2e72ef00e50_0_2"/>
          <p:cNvPicPr preferRelativeResize="0"/>
          <p:nvPr/>
        </p:nvPicPr>
        <p:blipFill>
          <a:blip r:embed="rId3">
            <a:alphaModFix/>
          </a:blip>
          <a:stretch>
            <a:fillRect/>
          </a:stretch>
        </p:blipFill>
        <p:spPr>
          <a:xfrm>
            <a:off x="4453213" y="1405225"/>
            <a:ext cx="1392587" cy="1879876"/>
          </a:xfrm>
          <a:prstGeom prst="rect">
            <a:avLst/>
          </a:prstGeom>
          <a:noFill/>
          <a:ln>
            <a:noFill/>
          </a:ln>
        </p:spPr>
      </p:pic>
      <p:sp>
        <p:nvSpPr>
          <p:cNvPr id="178" name="Google Shape;178;g2e72ef00e50_0_2"/>
          <p:cNvSpPr/>
          <p:nvPr/>
        </p:nvSpPr>
        <p:spPr>
          <a:xfrm>
            <a:off x="3013825" y="4569163"/>
            <a:ext cx="2695500" cy="117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Lustria"/>
                <a:ea typeface="Lustria"/>
                <a:cs typeface="Lustria"/>
                <a:sym typeface="Lustria"/>
              </a:rPr>
              <a:t>Challenges</a:t>
            </a:r>
            <a:endParaRPr>
              <a:latin typeface="Lustria"/>
              <a:ea typeface="Lustria"/>
              <a:cs typeface="Lustria"/>
              <a:sym typeface="Lustria"/>
            </a:endParaRPr>
          </a:p>
        </p:txBody>
      </p:sp>
      <p:pic>
        <p:nvPicPr>
          <p:cNvPr id="179" name="Google Shape;179;g2e72ef00e50_0_2"/>
          <p:cNvPicPr preferRelativeResize="0"/>
          <p:nvPr/>
        </p:nvPicPr>
        <p:blipFill>
          <a:blip r:embed="rId3">
            <a:alphaModFix/>
          </a:blip>
          <a:stretch>
            <a:fillRect/>
          </a:stretch>
        </p:blipFill>
        <p:spPr>
          <a:xfrm>
            <a:off x="5949219" y="4214988"/>
            <a:ext cx="750625" cy="1879876"/>
          </a:xfrm>
          <a:prstGeom prst="rect">
            <a:avLst/>
          </a:prstGeom>
          <a:noFill/>
          <a:ln>
            <a:noFill/>
          </a:ln>
        </p:spPr>
      </p:pic>
      <p:pic>
        <p:nvPicPr>
          <p:cNvPr id="180" name="Google Shape;180;g2e72ef00e50_0_2"/>
          <p:cNvPicPr preferRelativeResize="0"/>
          <p:nvPr/>
        </p:nvPicPr>
        <p:blipFill>
          <a:blip r:embed="rId4">
            <a:alphaModFix/>
          </a:blip>
          <a:stretch>
            <a:fillRect/>
          </a:stretch>
        </p:blipFill>
        <p:spPr>
          <a:xfrm>
            <a:off x="163775" y="4971250"/>
            <a:ext cx="2122225" cy="180687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2e72ef00e50_0_18"/>
          <p:cNvSpPr txBox="1"/>
          <p:nvPr>
            <p:ph type="title"/>
          </p:nvPr>
        </p:nvSpPr>
        <p:spPr>
          <a:xfrm>
            <a:off x="919045" y="245675"/>
            <a:ext cx="10353900" cy="970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How we prepared our project?</a:t>
            </a:r>
            <a:endParaRPr/>
          </a:p>
        </p:txBody>
      </p:sp>
      <p:sp>
        <p:nvSpPr>
          <p:cNvPr id="186" name="Google Shape;186;g2e72ef00e50_0_18"/>
          <p:cNvSpPr txBox="1"/>
          <p:nvPr/>
        </p:nvSpPr>
        <p:spPr>
          <a:xfrm>
            <a:off x="7525625" y="2439550"/>
            <a:ext cx="4333200" cy="195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sp>
        <p:nvSpPr>
          <p:cNvPr id="187" name="Google Shape;187;g2e72ef00e50_0_18"/>
          <p:cNvSpPr/>
          <p:nvPr/>
        </p:nvSpPr>
        <p:spPr>
          <a:xfrm>
            <a:off x="1095225" y="3126825"/>
            <a:ext cx="2695500" cy="117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Lustria"/>
                <a:ea typeface="Lustria"/>
                <a:cs typeface="Lustria"/>
                <a:sym typeface="Lustria"/>
              </a:rPr>
              <a:t>Data Storage (5 min)</a:t>
            </a:r>
            <a:endParaRPr>
              <a:latin typeface="Lustria"/>
              <a:ea typeface="Lustria"/>
              <a:cs typeface="Lustria"/>
              <a:sym typeface="Lustria"/>
            </a:endParaRPr>
          </a:p>
        </p:txBody>
      </p:sp>
      <p:pic>
        <p:nvPicPr>
          <p:cNvPr id="188" name="Google Shape;188;g2e72ef00e50_0_18"/>
          <p:cNvPicPr preferRelativeResize="0"/>
          <p:nvPr/>
        </p:nvPicPr>
        <p:blipFill>
          <a:blip r:embed="rId3">
            <a:alphaModFix/>
          </a:blip>
          <a:stretch>
            <a:fillRect/>
          </a:stretch>
        </p:blipFill>
        <p:spPr>
          <a:xfrm>
            <a:off x="4943975" y="3434350"/>
            <a:ext cx="2247275" cy="556425"/>
          </a:xfrm>
          <a:prstGeom prst="rect">
            <a:avLst/>
          </a:prstGeom>
          <a:noFill/>
          <a:ln>
            <a:noFill/>
          </a:ln>
        </p:spPr>
      </p:pic>
      <p:sp>
        <p:nvSpPr>
          <p:cNvPr id="189" name="Google Shape;189;g2e72ef00e50_0_18"/>
          <p:cNvSpPr txBox="1"/>
          <p:nvPr/>
        </p:nvSpPr>
        <p:spPr>
          <a:xfrm>
            <a:off x="7309575" y="3006174"/>
            <a:ext cx="4333200" cy="15420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Sqlite (For storing our clean database)</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JSON (For building our dashboard)</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sp>
        <p:nvSpPr>
          <p:cNvPr id="190" name="Google Shape;190;g2e72ef00e50_0_18"/>
          <p:cNvSpPr/>
          <p:nvPr/>
        </p:nvSpPr>
        <p:spPr>
          <a:xfrm>
            <a:off x="1095225" y="4584875"/>
            <a:ext cx="2695500" cy="117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Lustria"/>
                <a:ea typeface="Lustria"/>
                <a:cs typeface="Lustria"/>
                <a:sym typeface="Lustria"/>
              </a:rPr>
              <a:t>Data Visualization (10-12 hours)</a:t>
            </a:r>
            <a:endParaRPr>
              <a:latin typeface="Lustria"/>
              <a:ea typeface="Lustria"/>
              <a:cs typeface="Lustria"/>
              <a:sym typeface="Lustria"/>
            </a:endParaRPr>
          </a:p>
        </p:txBody>
      </p:sp>
      <p:pic>
        <p:nvPicPr>
          <p:cNvPr id="191" name="Google Shape;191;g2e72ef00e50_0_18"/>
          <p:cNvPicPr preferRelativeResize="0"/>
          <p:nvPr/>
        </p:nvPicPr>
        <p:blipFill>
          <a:blip r:embed="rId3">
            <a:alphaModFix/>
          </a:blip>
          <a:stretch>
            <a:fillRect/>
          </a:stretch>
        </p:blipFill>
        <p:spPr>
          <a:xfrm>
            <a:off x="5062300" y="4892413"/>
            <a:ext cx="2247275" cy="556425"/>
          </a:xfrm>
          <a:prstGeom prst="rect">
            <a:avLst/>
          </a:prstGeom>
          <a:noFill/>
          <a:ln>
            <a:noFill/>
          </a:ln>
        </p:spPr>
      </p:pic>
      <p:sp>
        <p:nvSpPr>
          <p:cNvPr id="192" name="Google Shape;192;g2e72ef00e50_0_18"/>
          <p:cNvSpPr txBox="1"/>
          <p:nvPr/>
        </p:nvSpPr>
        <p:spPr>
          <a:xfrm>
            <a:off x="7473350" y="4637537"/>
            <a:ext cx="4333200" cy="10662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Javascript</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Html</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Google Visualization</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Chart.js</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sp>
        <p:nvSpPr>
          <p:cNvPr id="193" name="Google Shape;193;g2e72ef00e50_0_18"/>
          <p:cNvSpPr/>
          <p:nvPr/>
        </p:nvSpPr>
        <p:spPr>
          <a:xfrm>
            <a:off x="1095225" y="1664225"/>
            <a:ext cx="2695500" cy="117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Lustria"/>
                <a:ea typeface="Lustria"/>
                <a:cs typeface="Lustria"/>
                <a:sym typeface="Lustria"/>
              </a:rPr>
              <a:t>Data cleaning (30-45 min)</a:t>
            </a:r>
            <a:endParaRPr>
              <a:latin typeface="Lustria"/>
              <a:ea typeface="Lustria"/>
              <a:cs typeface="Lustria"/>
              <a:sym typeface="Lustria"/>
            </a:endParaRPr>
          </a:p>
        </p:txBody>
      </p:sp>
      <p:pic>
        <p:nvPicPr>
          <p:cNvPr id="194" name="Google Shape;194;g2e72ef00e50_0_18"/>
          <p:cNvPicPr preferRelativeResize="0"/>
          <p:nvPr/>
        </p:nvPicPr>
        <p:blipFill>
          <a:blip r:embed="rId3">
            <a:alphaModFix/>
          </a:blip>
          <a:stretch>
            <a:fillRect/>
          </a:stretch>
        </p:blipFill>
        <p:spPr>
          <a:xfrm>
            <a:off x="4943975" y="1971763"/>
            <a:ext cx="2247275" cy="556425"/>
          </a:xfrm>
          <a:prstGeom prst="rect">
            <a:avLst/>
          </a:prstGeom>
          <a:noFill/>
          <a:ln>
            <a:noFill/>
          </a:ln>
        </p:spPr>
      </p:pic>
      <p:sp>
        <p:nvSpPr>
          <p:cNvPr id="195" name="Google Shape;195;g2e72ef00e50_0_18"/>
          <p:cNvSpPr txBox="1"/>
          <p:nvPr/>
        </p:nvSpPr>
        <p:spPr>
          <a:xfrm>
            <a:off x="7309575" y="1879125"/>
            <a:ext cx="4333200" cy="10662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Python ( Pathlib, Pandas, Sqlalchemy)</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2e72ef00e50_0_49"/>
          <p:cNvSpPr txBox="1"/>
          <p:nvPr>
            <p:ph type="title"/>
          </p:nvPr>
        </p:nvSpPr>
        <p:spPr>
          <a:xfrm>
            <a:off x="919045" y="245675"/>
            <a:ext cx="10353900" cy="970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Use cases</a:t>
            </a:r>
            <a:endParaRPr/>
          </a:p>
        </p:txBody>
      </p:sp>
      <p:sp>
        <p:nvSpPr>
          <p:cNvPr id="201" name="Google Shape;201;g2e72ef00e50_0_49"/>
          <p:cNvSpPr txBox="1"/>
          <p:nvPr/>
        </p:nvSpPr>
        <p:spPr>
          <a:xfrm>
            <a:off x="409450" y="1311288"/>
            <a:ext cx="5368200" cy="77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chemeClr val="lt2"/>
                </a:solidFill>
                <a:latin typeface="Lustria"/>
                <a:ea typeface="Lustria"/>
                <a:cs typeface="Lustria"/>
                <a:sym typeface="Lustria"/>
              </a:rPr>
              <a:t>Anyone will be able to see on which neighbourhoods more car theft and car accidents occur and try to be more careful in those areas.</a:t>
            </a:r>
            <a:endParaRPr sz="1600">
              <a:solidFill>
                <a:schemeClr val="lt2"/>
              </a:solidFill>
              <a:latin typeface="Lustria"/>
              <a:ea typeface="Lustria"/>
              <a:cs typeface="Lustria"/>
              <a:sym typeface="Lustria"/>
            </a:endParaRPr>
          </a:p>
        </p:txBody>
      </p:sp>
      <p:pic>
        <p:nvPicPr>
          <p:cNvPr id="202" name="Google Shape;202;g2e72ef00e50_0_49"/>
          <p:cNvPicPr preferRelativeResize="0"/>
          <p:nvPr/>
        </p:nvPicPr>
        <p:blipFill>
          <a:blip r:embed="rId3">
            <a:alphaModFix/>
          </a:blip>
          <a:stretch>
            <a:fillRect/>
          </a:stretch>
        </p:blipFill>
        <p:spPr>
          <a:xfrm>
            <a:off x="6377000" y="1239800"/>
            <a:ext cx="1243000" cy="556425"/>
          </a:xfrm>
          <a:prstGeom prst="rect">
            <a:avLst/>
          </a:prstGeom>
          <a:noFill/>
          <a:ln>
            <a:noFill/>
          </a:ln>
        </p:spPr>
      </p:pic>
      <p:pic>
        <p:nvPicPr>
          <p:cNvPr id="203" name="Google Shape;203;g2e72ef00e50_0_49"/>
          <p:cNvPicPr preferRelativeResize="0"/>
          <p:nvPr/>
        </p:nvPicPr>
        <p:blipFill>
          <a:blip r:embed="rId4">
            <a:alphaModFix/>
          </a:blip>
          <a:stretch>
            <a:fillRect/>
          </a:stretch>
        </p:blipFill>
        <p:spPr>
          <a:xfrm>
            <a:off x="8444594" y="914625"/>
            <a:ext cx="2157420" cy="1206772"/>
          </a:xfrm>
          <a:prstGeom prst="rect">
            <a:avLst/>
          </a:prstGeom>
          <a:noFill/>
          <a:ln>
            <a:noFill/>
          </a:ln>
        </p:spPr>
      </p:pic>
      <p:sp>
        <p:nvSpPr>
          <p:cNvPr id="204" name="Google Shape;204;g2e72ef00e50_0_49"/>
          <p:cNvSpPr txBox="1"/>
          <p:nvPr/>
        </p:nvSpPr>
        <p:spPr>
          <a:xfrm>
            <a:off x="561600" y="2475233"/>
            <a:ext cx="5368200" cy="127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chemeClr val="lt2"/>
                </a:solidFill>
                <a:latin typeface="Lustria"/>
                <a:ea typeface="Lustria"/>
                <a:cs typeface="Lustria"/>
                <a:sym typeface="Lustria"/>
              </a:rPr>
              <a:t>Our leaflet map can help individuals see where car accidents happen the most in the GTA (A reminder that you have to pay extra attention in those roads)</a:t>
            </a:r>
            <a:endParaRPr sz="1600">
              <a:solidFill>
                <a:schemeClr val="lt2"/>
              </a:solidFill>
              <a:latin typeface="Lustria"/>
              <a:ea typeface="Lustria"/>
              <a:cs typeface="Lustria"/>
              <a:sym typeface="Lustria"/>
            </a:endParaRPr>
          </a:p>
        </p:txBody>
      </p:sp>
      <p:pic>
        <p:nvPicPr>
          <p:cNvPr id="205" name="Google Shape;205;g2e72ef00e50_0_49"/>
          <p:cNvPicPr preferRelativeResize="0"/>
          <p:nvPr/>
        </p:nvPicPr>
        <p:blipFill>
          <a:blip r:embed="rId5">
            <a:alphaModFix/>
          </a:blip>
          <a:stretch>
            <a:fillRect/>
          </a:stretch>
        </p:blipFill>
        <p:spPr>
          <a:xfrm>
            <a:off x="8434850" y="2429217"/>
            <a:ext cx="2157417" cy="1206772"/>
          </a:xfrm>
          <a:prstGeom prst="rect">
            <a:avLst/>
          </a:prstGeom>
          <a:noFill/>
          <a:ln>
            <a:noFill/>
          </a:ln>
        </p:spPr>
      </p:pic>
      <p:pic>
        <p:nvPicPr>
          <p:cNvPr id="206" name="Google Shape;206;g2e72ef00e50_0_49"/>
          <p:cNvPicPr preferRelativeResize="0"/>
          <p:nvPr/>
        </p:nvPicPr>
        <p:blipFill>
          <a:blip r:embed="rId3">
            <a:alphaModFix/>
          </a:blip>
          <a:stretch>
            <a:fillRect/>
          </a:stretch>
        </p:blipFill>
        <p:spPr>
          <a:xfrm>
            <a:off x="6365375" y="2786979"/>
            <a:ext cx="1243000" cy="556425"/>
          </a:xfrm>
          <a:prstGeom prst="rect">
            <a:avLst/>
          </a:prstGeom>
          <a:noFill/>
          <a:ln>
            <a:noFill/>
          </a:ln>
        </p:spPr>
      </p:pic>
      <p:sp>
        <p:nvSpPr>
          <p:cNvPr id="207" name="Google Shape;207;g2e72ef00e50_0_49"/>
          <p:cNvSpPr txBox="1"/>
          <p:nvPr/>
        </p:nvSpPr>
        <p:spPr>
          <a:xfrm>
            <a:off x="679875" y="4127717"/>
            <a:ext cx="5368200" cy="127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chemeClr val="lt2"/>
                </a:solidFill>
                <a:latin typeface="Lustria"/>
                <a:ea typeface="Lustria"/>
                <a:cs typeface="Lustria"/>
                <a:sym typeface="Lustria"/>
              </a:rPr>
              <a:t>Our dashboard shows in which road conditions accidents are more likely to occur</a:t>
            </a:r>
            <a:endParaRPr sz="1600">
              <a:solidFill>
                <a:schemeClr val="lt2"/>
              </a:solidFill>
              <a:latin typeface="Lustria"/>
              <a:ea typeface="Lustria"/>
              <a:cs typeface="Lustria"/>
              <a:sym typeface="Lustria"/>
            </a:endParaRPr>
          </a:p>
        </p:txBody>
      </p:sp>
      <p:sp>
        <p:nvSpPr>
          <p:cNvPr id="208" name="Google Shape;208;g2e72ef00e50_0_49"/>
          <p:cNvSpPr txBox="1"/>
          <p:nvPr/>
        </p:nvSpPr>
        <p:spPr>
          <a:xfrm rot="-5400000">
            <a:off x="10866225" y="1199559"/>
            <a:ext cx="933000" cy="63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chemeClr val="lt2"/>
                </a:solidFill>
                <a:latin typeface="Lustria"/>
                <a:ea typeface="Lustria"/>
                <a:cs typeface="Lustria"/>
                <a:sym typeface="Lustria"/>
              </a:rPr>
              <a:t>Plotly</a:t>
            </a:r>
            <a:endParaRPr sz="1600">
              <a:solidFill>
                <a:schemeClr val="lt2"/>
              </a:solidFill>
              <a:latin typeface="Lustria"/>
              <a:ea typeface="Lustria"/>
              <a:cs typeface="Lustria"/>
              <a:sym typeface="Lustria"/>
            </a:endParaRPr>
          </a:p>
        </p:txBody>
      </p:sp>
      <p:sp>
        <p:nvSpPr>
          <p:cNvPr id="209" name="Google Shape;209;g2e72ef00e50_0_49"/>
          <p:cNvSpPr txBox="1"/>
          <p:nvPr/>
        </p:nvSpPr>
        <p:spPr>
          <a:xfrm rot="-5400000">
            <a:off x="10770825" y="2714156"/>
            <a:ext cx="1123800" cy="63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chemeClr val="lt2"/>
                </a:solidFill>
                <a:latin typeface="Lustria"/>
                <a:ea typeface="Lustria"/>
                <a:cs typeface="Lustria"/>
                <a:sym typeface="Lustria"/>
              </a:rPr>
              <a:t>Leaflet</a:t>
            </a:r>
            <a:endParaRPr sz="1600">
              <a:solidFill>
                <a:schemeClr val="lt2"/>
              </a:solidFill>
              <a:latin typeface="Lustria"/>
              <a:ea typeface="Lustria"/>
              <a:cs typeface="Lustria"/>
              <a:sym typeface="Lustria"/>
            </a:endParaRPr>
          </a:p>
        </p:txBody>
      </p:sp>
      <p:pic>
        <p:nvPicPr>
          <p:cNvPr id="210" name="Google Shape;210;g2e72ef00e50_0_49"/>
          <p:cNvPicPr preferRelativeResize="0"/>
          <p:nvPr/>
        </p:nvPicPr>
        <p:blipFill>
          <a:blip r:embed="rId3">
            <a:alphaModFix/>
          </a:blip>
          <a:stretch>
            <a:fillRect/>
          </a:stretch>
        </p:blipFill>
        <p:spPr>
          <a:xfrm>
            <a:off x="6365375" y="4334158"/>
            <a:ext cx="1243000" cy="556425"/>
          </a:xfrm>
          <a:prstGeom prst="rect">
            <a:avLst/>
          </a:prstGeom>
          <a:noFill/>
          <a:ln>
            <a:noFill/>
          </a:ln>
        </p:spPr>
      </p:pic>
      <p:pic>
        <p:nvPicPr>
          <p:cNvPr id="211" name="Google Shape;211;g2e72ef00e50_0_49"/>
          <p:cNvPicPr preferRelativeResize="0"/>
          <p:nvPr/>
        </p:nvPicPr>
        <p:blipFill>
          <a:blip r:embed="rId6">
            <a:alphaModFix/>
          </a:blip>
          <a:stretch>
            <a:fillRect/>
          </a:stretch>
        </p:blipFill>
        <p:spPr>
          <a:xfrm>
            <a:off x="8434850" y="3943811"/>
            <a:ext cx="2157418" cy="1206772"/>
          </a:xfrm>
          <a:prstGeom prst="rect">
            <a:avLst/>
          </a:prstGeom>
          <a:noFill/>
          <a:ln>
            <a:noFill/>
          </a:ln>
        </p:spPr>
      </p:pic>
      <p:sp>
        <p:nvSpPr>
          <p:cNvPr id="212" name="Google Shape;212;g2e72ef00e50_0_49"/>
          <p:cNvSpPr txBox="1"/>
          <p:nvPr/>
        </p:nvSpPr>
        <p:spPr>
          <a:xfrm rot="-5400000">
            <a:off x="10360275" y="4129741"/>
            <a:ext cx="1944900" cy="83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chemeClr val="lt2"/>
                </a:solidFill>
                <a:latin typeface="Lustria"/>
                <a:ea typeface="Lustria"/>
                <a:cs typeface="Lustria"/>
                <a:sym typeface="Lustria"/>
              </a:rPr>
              <a:t>Google VIsualization</a:t>
            </a:r>
            <a:endParaRPr sz="1600">
              <a:solidFill>
                <a:schemeClr val="lt2"/>
              </a:solidFill>
              <a:latin typeface="Lustria"/>
              <a:ea typeface="Lustria"/>
              <a:cs typeface="Lustria"/>
              <a:sym typeface="Lustria"/>
            </a:endParaRPr>
          </a:p>
        </p:txBody>
      </p:sp>
      <p:pic>
        <p:nvPicPr>
          <p:cNvPr id="213" name="Google Shape;213;g2e72ef00e50_0_49"/>
          <p:cNvPicPr preferRelativeResize="0"/>
          <p:nvPr/>
        </p:nvPicPr>
        <p:blipFill>
          <a:blip r:embed="rId7">
            <a:alphaModFix/>
          </a:blip>
          <a:stretch>
            <a:fillRect/>
          </a:stretch>
        </p:blipFill>
        <p:spPr>
          <a:xfrm>
            <a:off x="8444594" y="5458403"/>
            <a:ext cx="2157417" cy="1206771"/>
          </a:xfrm>
          <a:prstGeom prst="rect">
            <a:avLst/>
          </a:prstGeom>
          <a:noFill/>
          <a:ln>
            <a:noFill/>
          </a:ln>
        </p:spPr>
      </p:pic>
      <p:sp>
        <p:nvSpPr>
          <p:cNvPr id="214" name="Google Shape;214;g2e72ef00e50_0_49"/>
          <p:cNvSpPr txBox="1"/>
          <p:nvPr/>
        </p:nvSpPr>
        <p:spPr>
          <a:xfrm>
            <a:off x="679863" y="5577563"/>
            <a:ext cx="5368200" cy="127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chemeClr val="lt2"/>
                </a:solidFill>
                <a:latin typeface="Lustria"/>
                <a:ea typeface="Lustria"/>
                <a:cs typeface="Lustria"/>
                <a:sym typeface="Lustria"/>
              </a:rPr>
              <a:t>Our dashboard shows in which age groups involved the most in car accidents</a:t>
            </a:r>
            <a:endParaRPr sz="1600">
              <a:solidFill>
                <a:schemeClr val="lt2"/>
              </a:solidFill>
              <a:latin typeface="Lustria"/>
              <a:ea typeface="Lustria"/>
              <a:cs typeface="Lustria"/>
              <a:sym typeface="Lustria"/>
            </a:endParaRPr>
          </a:p>
        </p:txBody>
      </p:sp>
      <p:pic>
        <p:nvPicPr>
          <p:cNvPr id="215" name="Google Shape;215;g2e72ef00e50_0_49"/>
          <p:cNvPicPr preferRelativeResize="0"/>
          <p:nvPr/>
        </p:nvPicPr>
        <p:blipFill>
          <a:blip r:embed="rId3">
            <a:alphaModFix/>
          </a:blip>
          <a:stretch>
            <a:fillRect/>
          </a:stretch>
        </p:blipFill>
        <p:spPr>
          <a:xfrm>
            <a:off x="6365363" y="5881338"/>
            <a:ext cx="1243000" cy="556425"/>
          </a:xfrm>
          <a:prstGeom prst="rect">
            <a:avLst/>
          </a:prstGeom>
          <a:noFill/>
          <a:ln>
            <a:noFill/>
          </a:ln>
        </p:spPr>
      </p:pic>
      <p:sp>
        <p:nvSpPr>
          <p:cNvPr id="216" name="Google Shape;216;g2e72ef00e50_0_49"/>
          <p:cNvSpPr txBox="1"/>
          <p:nvPr/>
        </p:nvSpPr>
        <p:spPr>
          <a:xfrm rot="-5400000">
            <a:off x="10770825" y="5743338"/>
            <a:ext cx="1123800" cy="63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chemeClr val="lt2"/>
                </a:solidFill>
                <a:latin typeface="Lustria"/>
                <a:ea typeface="Lustria"/>
                <a:cs typeface="Lustria"/>
                <a:sym typeface="Lustria"/>
              </a:rPr>
              <a:t>Chart.js</a:t>
            </a:r>
            <a:endParaRPr sz="1600">
              <a:solidFill>
                <a:schemeClr val="lt2"/>
              </a:solidFill>
              <a:latin typeface="Lustria"/>
              <a:ea typeface="Lustria"/>
              <a:cs typeface="Lustria"/>
              <a:sym typeface="Lustr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2e72ef00e50_0_90"/>
          <p:cNvSpPr txBox="1"/>
          <p:nvPr>
            <p:ph type="title"/>
          </p:nvPr>
        </p:nvSpPr>
        <p:spPr>
          <a:xfrm>
            <a:off x="919045" y="245675"/>
            <a:ext cx="10353900" cy="970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Our Dashboard</a:t>
            </a:r>
            <a:endParaRPr/>
          </a:p>
        </p:txBody>
      </p:sp>
      <p:pic>
        <p:nvPicPr>
          <p:cNvPr id="222" name="Google Shape;222;g2e72ef00e50_0_90"/>
          <p:cNvPicPr preferRelativeResize="0"/>
          <p:nvPr/>
        </p:nvPicPr>
        <p:blipFill rotWithShape="1">
          <a:blip r:embed="rId3">
            <a:alphaModFix/>
          </a:blip>
          <a:srcRect b="0" l="0" r="0" t="48419"/>
          <a:stretch/>
        </p:blipFill>
        <p:spPr>
          <a:xfrm>
            <a:off x="6834576" y="1216175"/>
            <a:ext cx="4310724" cy="5116749"/>
          </a:xfrm>
          <a:prstGeom prst="rect">
            <a:avLst/>
          </a:prstGeom>
          <a:noFill/>
          <a:ln>
            <a:noFill/>
          </a:ln>
        </p:spPr>
      </p:pic>
      <p:pic>
        <p:nvPicPr>
          <p:cNvPr id="223" name="Google Shape;223;g2e72ef00e50_0_90"/>
          <p:cNvPicPr preferRelativeResize="0"/>
          <p:nvPr/>
        </p:nvPicPr>
        <p:blipFill rotWithShape="1">
          <a:blip r:embed="rId3">
            <a:alphaModFix/>
          </a:blip>
          <a:srcRect b="50544" l="0" r="0" t="0"/>
          <a:stretch/>
        </p:blipFill>
        <p:spPr>
          <a:xfrm>
            <a:off x="919050" y="1216174"/>
            <a:ext cx="4496287" cy="511675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g2e72ef00e50_0_107"/>
          <p:cNvSpPr txBox="1"/>
          <p:nvPr>
            <p:ph type="title"/>
          </p:nvPr>
        </p:nvSpPr>
        <p:spPr>
          <a:xfrm>
            <a:off x="919045" y="245675"/>
            <a:ext cx="10353900" cy="970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Limitations and Considerations</a:t>
            </a:r>
            <a:endParaRPr/>
          </a:p>
        </p:txBody>
      </p:sp>
      <p:sp>
        <p:nvSpPr>
          <p:cNvPr id="229" name="Google Shape;229;g2e72ef00e50_0_107"/>
          <p:cNvSpPr/>
          <p:nvPr/>
        </p:nvSpPr>
        <p:spPr>
          <a:xfrm>
            <a:off x="1083850" y="2671525"/>
            <a:ext cx="2695500" cy="117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Lustria"/>
                <a:ea typeface="Lustria"/>
                <a:cs typeface="Lustria"/>
                <a:sym typeface="Lustria"/>
              </a:rPr>
              <a:t>Incomplete information</a:t>
            </a:r>
            <a:endParaRPr>
              <a:latin typeface="Lustria"/>
              <a:ea typeface="Lustria"/>
              <a:cs typeface="Lustria"/>
              <a:sym typeface="Lustria"/>
            </a:endParaRPr>
          </a:p>
        </p:txBody>
      </p:sp>
      <p:pic>
        <p:nvPicPr>
          <p:cNvPr id="230" name="Google Shape;230;g2e72ef00e50_0_107"/>
          <p:cNvPicPr preferRelativeResize="0"/>
          <p:nvPr/>
        </p:nvPicPr>
        <p:blipFill>
          <a:blip r:embed="rId3">
            <a:alphaModFix/>
          </a:blip>
          <a:stretch>
            <a:fillRect/>
          </a:stretch>
        </p:blipFill>
        <p:spPr>
          <a:xfrm>
            <a:off x="4654850" y="1324475"/>
            <a:ext cx="823900" cy="3281651"/>
          </a:xfrm>
          <a:prstGeom prst="rect">
            <a:avLst/>
          </a:prstGeom>
          <a:noFill/>
          <a:ln>
            <a:noFill/>
          </a:ln>
        </p:spPr>
      </p:pic>
      <p:sp>
        <p:nvSpPr>
          <p:cNvPr id="231" name="Google Shape;231;g2e72ef00e50_0_107"/>
          <p:cNvSpPr txBox="1"/>
          <p:nvPr/>
        </p:nvSpPr>
        <p:spPr>
          <a:xfrm>
            <a:off x="6354250" y="1176625"/>
            <a:ext cx="5701200" cy="266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solidFill>
                  <a:schemeClr val="lt2"/>
                </a:solidFill>
                <a:latin typeface="Lustria"/>
                <a:ea typeface="Lustria"/>
                <a:cs typeface="Lustria"/>
                <a:sym typeface="Lustria"/>
              </a:rPr>
              <a:t>An exhaustive analysis would need information regarding the reason of why the accident </a:t>
            </a:r>
            <a:r>
              <a:rPr lang="en-US" sz="2000">
                <a:solidFill>
                  <a:schemeClr val="lt2"/>
                </a:solidFill>
                <a:latin typeface="Lustria"/>
                <a:ea typeface="Lustria"/>
                <a:cs typeface="Lustria"/>
                <a:sym typeface="Lustria"/>
              </a:rPr>
              <a:t>occurred</a:t>
            </a:r>
            <a:r>
              <a:rPr lang="en-US" sz="2000">
                <a:solidFill>
                  <a:schemeClr val="lt2"/>
                </a:solidFill>
                <a:latin typeface="Lustria"/>
                <a:ea typeface="Lustria"/>
                <a:cs typeface="Lustria"/>
                <a:sym typeface="Lustria"/>
              </a:rPr>
              <a:t>:</a:t>
            </a:r>
            <a:endParaRPr sz="2000">
              <a:solidFill>
                <a:schemeClr val="lt2"/>
              </a:solidFill>
              <a:latin typeface="Lustria"/>
              <a:ea typeface="Lustria"/>
              <a:cs typeface="Lustria"/>
              <a:sym typeface="Lustria"/>
            </a:endParaRPr>
          </a:p>
          <a:p>
            <a:pPr indent="0" lvl="0" marL="457200" rtl="0" algn="l">
              <a:spcBef>
                <a:spcPts val="0"/>
              </a:spcBef>
              <a:spcAft>
                <a:spcPts val="0"/>
              </a:spcAft>
              <a:buNone/>
            </a:pPr>
            <a:r>
              <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Were there third parties involved?</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Was the driver driving improperly?</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a:p>
            <a:pPr indent="0" lvl="0" marL="0" rtl="0" algn="l">
              <a:spcBef>
                <a:spcPts val="0"/>
              </a:spcBef>
              <a:spcAft>
                <a:spcPts val="0"/>
              </a:spcAft>
              <a:buNone/>
            </a:pPr>
            <a:r>
              <a:rPr lang="en-US" sz="2000">
                <a:solidFill>
                  <a:schemeClr val="lt2"/>
                </a:solidFill>
                <a:latin typeface="Lustria"/>
                <a:ea typeface="Lustria"/>
                <a:cs typeface="Lustria"/>
                <a:sym typeface="Lustria"/>
              </a:rPr>
              <a:t>Year-to-year trend is not shown in </a:t>
            </a:r>
            <a:r>
              <a:rPr lang="en-US" sz="2000">
                <a:solidFill>
                  <a:schemeClr val="lt2"/>
                </a:solidFill>
                <a:latin typeface="Lustria"/>
                <a:ea typeface="Lustria"/>
                <a:cs typeface="Lustria"/>
                <a:sym typeface="Lustria"/>
              </a:rPr>
              <a:t>the</a:t>
            </a:r>
            <a:r>
              <a:rPr lang="en-US" sz="2000">
                <a:solidFill>
                  <a:schemeClr val="lt2"/>
                </a:solidFill>
                <a:latin typeface="Lustria"/>
                <a:ea typeface="Lustria"/>
                <a:cs typeface="Lustria"/>
                <a:sym typeface="Lustria"/>
              </a:rPr>
              <a:t> dashboard for </a:t>
            </a:r>
            <a:r>
              <a:rPr lang="en-US" sz="2000">
                <a:solidFill>
                  <a:schemeClr val="lt2"/>
                </a:solidFill>
                <a:latin typeface="Lustria"/>
                <a:ea typeface="Lustria"/>
                <a:cs typeface="Lustria"/>
                <a:sym typeface="Lustria"/>
              </a:rPr>
              <a:t>comparison</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a:p>
            <a:pPr indent="0" lvl="0" marL="0" rtl="0" algn="l">
              <a:spcBef>
                <a:spcPts val="0"/>
              </a:spcBef>
              <a:spcAft>
                <a:spcPts val="0"/>
              </a:spcAft>
              <a:buNone/>
            </a:pPr>
            <a:r>
              <a:rPr lang="en-US" sz="2000">
                <a:solidFill>
                  <a:schemeClr val="lt2"/>
                </a:solidFill>
                <a:latin typeface="Lustria"/>
                <a:ea typeface="Lustria"/>
                <a:cs typeface="Lustria"/>
                <a:sym typeface="Lustria"/>
              </a:rPr>
              <a:t>No data regarding the current year (2024)</a:t>
            </a:r>
            <a:endParaRPr sz="2000">
              <a:solidFill>
                <a:schemeClr val="lt2"/>
              </a:solidFill>
              <a:latin typeface="Lustria"/>
              <a:ea typeface="Lustria"/>
              <a:cs typeface="Lustria"/>
              <a:sym typeface="Lustria"/>
            </a:endParaRPr>
          </a:p>
          <a:p>
            <a:pPr indent="0" lvl="0" marL="457200" rtl="0" algn="l">
              <a:spcBef>
                <a:spcPts val="0"/>
              </a:spcBef>
              <a:spcAft>
                <a:spcPts val="0"/>
              </a:spcAft>
              <a:buNone/>
            </a:pPr>
            <a:r>
              <a:rPr lang="en-US" sz="2000">
                <a:solidFill>
                  <a:schemeClr val="lt2"/>
                </a:solidFill>
                <a:latin typeface="Lustria"/>
                <a:ea typeface="Lustria"/>
                <a:cs typeface="Lustria"/>
                <a:sym typeface="Lustria"/>
              </a:rPr>
              <a:t> </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sp>
        <p:nvSpPr>
          <p:cNvPr id="232" name="Google Shape;232;g2e72ef00e50_0_107"/>
          <p:cNvSpPr/>
          <p:nvPr/>
        </p:nvSpPr>
        <p:spPr>
          <a:xfrm>
            <a:off x="1083850" y="5098550"/>
            <a:ext cx="2695500" cy="117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Lustria"/>
                <a:ea typeface="Lustria"/>
                <a:cs typeface="Lustria"/>
                <a:sym typeface="Lustria"/>
              </a:rPr>
              <a:t>Ethical considerations</a:t>
            </a:r>
            <a:endParaRPr>
              <a:latin typeface="Lustria"/>
              <a:ea typeface="Lustria"/>
              <a:cs typeface="Lustria"/>
              <a:sym typeface="Lustria"/>
            </a:endParaRPr>
          </a:p>
        </p:txBody>
      </p:sp>
      <p:pic>
        <p:nvPicPr>
          <p:cNvPr id="233" name="Google Shape;233;g2e72ef00e50_0_107"/>
          <p:cNvPicPr preferRelativeResize="0"/>
          <p:nvPr/>
        </p:nvPicPr>
        <p:blipFill>
          <a:blip r:embed="rId3">
            <a:alphaModFix/>
          </a:blip>
          <a:stretch>
            <a:fillRect/>
          </a:stretch>
        </p:blipFill>
        <p:spPr>
          <a:xfrm>
            <a:off x="4654850" y="4998050"/>
            <a:ext cx="823900" cy="1271999"/>
          </a:xfrm>
          <a:prstGeom prst="rect">
            <a:avLst/>
          </a:prstGeom>
          <a:noFill/>
          <a:ln>
            <a:noFill/>
          </a:ln>
        </p:spPr>
      </p:pic>
      <p:sp>
        <p:nvSpPr>
          <p:cNvPr id="234" name="Google Shape;234;g2e72ef00e50_0_107"/>
          <p:cNvSpPr txBox="1"/>
          <p:nvPr/>
        </p:nvSpPr>
        <p:spPr>
          <a:xfrm>
            <a:off x="6318975" y="5079525"/>
            <a:ext cx="4953900" cy="106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solidFill>
                  <a:schemeClr val="lt2"/>
                </a:solidFill>
                <a:latin typeface="Lustria"/>
                <a:ea typeface="Lustria"/>
                <a:cs typeface="Lustria"/>
                <a:sym typeface="Lustria"/>
              </a:rPr>
              <a:t>Our dashboard can give negative reputation to specific neighbourhoods and to the individuals who live there</a:t>
            </a:r>
            <a:endParaRPr sz="2000">
              <a:solidFill>
                <a:schemeClr val="lt2"/>
              </a:solidFill>
              <a:latin typeface="Lustria"/>
              <a:ea typeface="Lustria"/>
              <a:cs typeface="Lustria"/>
              <a:sym typeface="Lustria"/>
            </a:endParaRPr>
          </a:p>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2e72ef00e50_0_120"/>
          <p:cNvSpPr txBox="1"/>
          <p:nvPr>
            <p:ph type="title"/>
          </p:nvPr>
        </p:nvSpPr>
        <p:spPr>
          <a:xfrm>
            <a:off x="919045" y="245675"/>
            <a:ext cx="10353900" cy="970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Future Work Scope</a:t>
            </a:r>
            <a:endParaRPr/>
          </a:p>
        </p:txBody>
      </p:sp>
      <p:pic>
        <p:nvPicPr>
          <p:cNvPr id="240" name="Google Shape;240;g2e72ef00e50_0_120"/>
          <p:cNvPicPr preferRelativeResize="0"/>
          <p:nvPr/>
        </p:nvPicPr>
        <p:blipFill>
          <a:blip r:embed="rId3">
            <a:alphaModFix/>
          </a:blip>
          <a:stretch>
            <a:fillRect/>
          </a:stretch>
        </p:blipFill>
        <p:spPr>
          <a:xfrm>
            <a:off x="6716471" y="1681575"/>
            <a:ext cx="994500" cy="1879876"/>
          </a:xfrm>
          <a:prstGeom prst="rect">
            <a:avLst/>
          </a:prstGeom>
          <a:noFill/>
          <a:ln>
            <a:noFill/>
          </a:ln>
        </p:spPr>
      </p:pic>
      <p:sp>
        <p:nvSpPr>
          <p:cNvPr id="241" name="Google Shape;241;g2e72ef00e50_0_120"/>
          <p:cNvSpPr txBox="1"/>
          <p:nvPr/>
        </p:nvSpPr>
        <p:spPr>
          <a:xfrm>
            <a:off x="8143150" y="1370100"/>
            <a:ext cx="3730500" cy="27864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Is crime in Canada increasing in general or only car thefts?</a:t>
            </a:r>
            <a:endParaRPr sz="2000">
              <a:solidFill>
                <a:schemeClr val="lt2"/>
              </a:solidFill>
              <a:latin typeface="Lustria"/>
              <a:ea typeface="Lustria"/>
              <a:cs typeface="Lustria"/>
              <a:sym typeface="Lustria"/>
            </a:endParaRPr>
          </a:p>
          <a:p>
            <a:pPr indent="0" lvl="0" marL="457200" rtl="0" algn="l">
              <a:spcBef>
                <a:spcPts val="0"/>
              </a:spcBef>
              <a:spcAft>
                <a:spcPts val="0"/>
              </a:spcAft>
              <a:buNone/>
            </a:pPr>
            <a:r>
              <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Why exactly some neighbourhoods are more targeted than others? </a:t>
            </a:r>
            <a:endParaRPr sz="2000">
              <a:solidFill>
                <a:schemeClr val="lt2"/>
              </a:solidFill>
              <a:latin typeface="Lustria"/>
              <a:ea typeface="Lustria"/>
              <a:cs typeface="Lustria"/>
              <a:sym typeface="Lustria"/>
            </a:endParaRPr>
          </a:p>
        </p:txBody>
      </p:sp>
      <p:sp>
        <p:nvSpPr>
          <p:cNvPr id="242" name="Google Shape;242;g2e72ef00e50_0_120"/>
          <p:cNvSpPr txBox="1"/>
          <p:nvPr/>
        </p:nvSpPr>
        <p:spPr>
          <a:xfrm>
            <a:off x="1000825" y="4724400"/>
            <a:ext cx="5345400" cy="8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lt2"/>
              </a:solidFill>
              <a:latin typeface="Lustria"/>
              <a:ea typeface="Lustria"/>
              <a:cs typeface="Lustria"/>
              <a:sym typeface="Lustria"/>
            </a:endParaRPr>
          </a:p>
        </p:txBody>
      </p:sp>
      <p:pic>
        <p:nvPicPr>
          <p:cNvPr id="243" name="Google Shape;243;g2e72ef00e50_0_120"/>
          <p:cNvPicPr preferRelativeResize="0"/>
          <p:nvPr/>
        </p:nvPicPr>
        <p:blipFill>
          <a:blip r:embed="rId3">
            <a:alphaModFix/>
          </a:blip>
          <a:stretch>
            <a:fillRect/>
          </a:stretch>
        </p:blipFill>
        <p:spPr>
          <a:xfrm>
            <a:off x="6857496" y="4222313"/>
            <a:ext cx="994500" cy="1879876"/>
          </a:xfrm>
          <a:prstGeom prst="rect">
            <a:avLst/>
          </a:prstGeom>
          <a:noFill/>
          <a:ln>
            <a:noFill/>
          </a:ln>
        </p:spPr>
      </p:pic>
      <p:sp>
        <p:nvSpPr>
          <p:cNvPr id="244" name="Google Shape;244;g2e72ef00e50_0_120"/>
          <p:cNvSpPr txBox="1"/>
          <p:nvPr/>
        </p:nvSpPr>
        <p:spPr>
          <a:xfrm>
            <a:off x="8173350" y="4222325"/>
            <a:ext cx="3730500" cy="20373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Are the road conditions optimal in those areas?</a:t>
            </a:r>
            <a:endParaRPr sz="2000">
              <a:solidFill>
                <a:schemeClr val="lt2"/>
              </a:solidFill>
              <a:latin typeface="Lustria"/>
              <a:ea typeface="Lustria"/>
              <a:cs typeface="Lustria"/>
              <a:sym typeface="Lustria"/>
            </a:endParaRPr>
          </a:p>
          <a:p>
            <a:pPr indent="0" lvl="0" marL="457200" rtl="0" algn="l">
              <a:spcBef>
                <a:spcPts val="0"/>
              </a:spcBef>
              <a:spcAft>
                <a:spcPts val="0"/>
              </a:spcAft>
              <a:buNone/>
            </a:pPr>
            <a:r>
              <a:t/>
            </a:r>
            <a:endParaRPr sz="2000">
              <a:solidFill>
                <a:schemeClr val="lt2"/>
              </a:solidFill>
              <a:latin typeface="Lustria"/>
              <a:ea typeface="Lustria"/>
              <a:cs typeface="Lustria"/>
              <a:sym typeface="Lustria"/>
            </a:endParaRPr>
          </a:p>
          <a:p>
            <a:pPr indent="-355600" lvl="0" marL="457200" rtl="0" algn="l">
              <a:spcBef>
                <a:spcPts val="0"/>
              </a:spcBef>
              <a:spcAft>
                <a:spcPts val="0"/>
              </a:spcAft>
              <a:buClr>
                <a:schemeClr val="lt2"/>
              </a:buClr>
              <a:buSzPts val="2000"/>
              <a:buFont typeface="Lustria"/>
              <a:buChar char="●"/>
            </a:pPr>
            <a:r>
              <a:rPr lang="en-US" sz="2000">
                <a:solidFill>
                  <a:schemeClr val="lt2"/>
                </a:solidFill>
                <a:latin typeface="Lustria"/>
                <a:ea typeface="Lustria"/>
                <a:cs typeface="Lustria"/>
                <a:sym typeface="Lustria"/>
              </a:rPr>
              <a:t>The roads have traffic signs and are well-lit?</a:t>
            </a:r>
            <a:endParaRPr sz="2000">
              <a:solidFill>
                <a:schemeClr val="lt2"/>
              </a:solidFill>
              <a:latin typeface="Lustria"/>
              <a:ea typeface="Lustria"/>
              <a:cs typeface="Lustria"/>
              <a:sym typeface="Lustria"/>
            </a:endParaRPr>
          </a:p>
        </p:txBody>
      </p:sp>
      <p:sp>
        <p:nvSpPr>
          <p:cNvPr id="245" name="Google Shape;245;g2e72ef00e50_0_120"/>
          <p:cNvSpPr/>
          <p:nvPr/>
        </p:nvSpPr>
        <p:spPr>
          <a:xfrm>
            <a:off x="1083800" y="2030250"/>
            <a:ext cx="5200500" cy="1466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2000">
                <a:latin typeface="Lustria"/>
                <a:ea typeface="Lustria"/>
                <a:cs typeface="Lustria"/>
                <a:sym typeface="Lustria"/>
              </a:rPr>
              <a:t>We could explore the reasons behind why car thefts are occurring more in certain neighbourhoods and add this to our visuals</a:t>
            </a:r>
            <a:endParaRPr sz="2000">
              <a:latin typeface="Lustria"/>
              <a:ea typeface="Lustria"/>
              <a:cs typeface="Lustria"/>
              <a:sym typeface="Lustria"/>
            </a:endParaRPr>
          </a:p>
          <a:p>
            <a:pPr indent="0" lvl="0" marL="0" rtl="0" algn="ctr">
              <a:spcBef>
                <a:spcPts val="0"/>
              </a:spcBef>
              <a:spcAft>
                <a:spcPts val="0"/>
              </a:spcAft>
              <a:buNone/>
            </a:pPr>
            <a:r>
              <a:t/>
            </a:r>
            <a:endParaRPr>
              <a:latin typeface="Lustria"/>
              <a:ea typeface="Lustria"/>
              <a:cs typeface="Lustria"/>
              <a:sym typeface="Lustria"/>
            </a:endParaRPr>
          </a:p>
        </p:txBody>
      </p:sp>
      <p:sp>
        <p:nvSpPr>
          <p:cNvPr id="246" name="Google Shape;246;g2e72ef00e50_0_120"/>
          <p:cNvSpPr/>
          <p:nvPr/>
        </p:nvSpPr>
        <p:spPr>
          <a:xfrm>
            <a:off x="1073275" y="4694825"/>
            <a:ext cx="5200500" cy="1092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sz="2000">
                <a:solidFill>
                  <a:schemeClr val="dk1"/>
                </a:solidFill>
                <a:latin typeface="Lustria"/>
                <a:ea typeface="Lustria"/>
                <a:cs typeface="Lustria"/>
                <a:sym typeface="Lustria"/>
              </a:rPr>
              <a:t>We could explore the reasons behind why some accidents are more likely to occur in certain roads than in others</a:t>
            </a:r>
            <a:endParaRPr sz="2000">
              <a:solidFill>
                <a:schemeClr val="dk1"/>
              </a:solidFill>
              <a:latin typeface="Lustria"/>
              <a:ea typeface="Lustria"/>
              <a:cs typeface="Lustria"/>
              <a:sym typeface="Lustria"/>
            </a:endParaRPr>
          </a:p>
          <a:p>
            <a:pPr indent="0" lvl="0" marL="0" rtl="0" algn="ctr">
              <a:spcBef>
                <a:spcPts val="0"/>
              </a:spcBef>
              <a:spcAft>
                <a:spcPts val="0"/>
              </a:spcAft>
              <a:buNone/>
            </a:pPr>
            <a:r>
              <a:t/>
            </a:r>
            <a:endParaRPr>
              <a:latin typeface="Lustria"/>
              <a:ea typeface="Lustria"/>
              <a:cs typeface="Lustria"/>
              <a:sym typeface="Lustri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000000"/>
      </a:dk1>
      <a:lt1>
        <a:srgbClr val="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2024-06-20T22:42:10Z</dcterms:created>
  <dc:creator>Diego Alonso</dc:creator>
</cp:coreProperties>
</file>